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70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media/image53.jpeg" ContentType="image/jpeg"/>
  <Override PartName="/ppt/media/image1.jpeg" ContentType="image/jpeg"/>
  <Override PartName="/ppt/media/image59.png" ContentType="image/png"/>
  <Override PartName="/ppt/media/image84.jpeg" ContentType="image/jpeg"/>
  <Override PartName="/ppt/media/image131.png" ContentType="image/png"/>
  <Override PartName="/ppt/media/image3.png" ContentType="image/png"/>
  <Override PartName="/ppt/media/image9.jpeg" ContentType="image/jpeg"/>
  <Override PartName="/ppt/media/image2.jpeg" ContentType="image/jpeg"/>
  <Override PartName="/ppt/media/image54.jpeg" ContentType="image/jpeg"/>
  <Override PartName="/ppt/media/image8.png" ContentType="image/png"/>
  <Override PartName="/ppt/media/image21.png" ContentType="image/png"/>
  <Override PartName="/ppt/media/image6.jpeg" ContentType="image/jpeg"/>
  <Override PartName="/ppt/media/image58.jpeg" ContentType="image/jpeg"/>
  <Override PartName="/ppt/media/image4.png" ContentType="image/png"/>
  <Override PartName="/ppt/media/image71.png" ContentType="image/png"/>
  <Override PartName="/ppt/media/image5.png" ContentType="image/png"/>
  <Override PartName="/ppt/media/image73.png" ContentType="image/png"/>
  <Override PartName="/ppt/media/image7.png" ContentType="image/png"/>
  <Override PartName="/ppt/media/image10.png" ContentType="image/png"/>
  <Override PartName="/ppt/media/image118.jpeg" ContentType="image/jpeg"/>
  <Override PartName="/ppt/media/image29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24.jpeg" ContentType="image/jpeg"/>
  <Override PartName="/ppt/media/image15.png" ContentType="image/png"/>
  <Override PartName="/ppt/media/image35.jpeg" ContentType="image/jpeg"/>
  <Override PartName="/ppt/media/image16.png" ContentType="image/png"/>
  <Override PartName="/ppt/media/image63.jpeg" ContentType="image/jpeg"/>
  <Override PartName="/ppt/media/image17.png" ContentType="image/png"/>
  <Override PartName="/ppt/media/image113.jpeg" ContentType="image/jpeg"/>
  <Override PartName="/ppt/media/image24.jpeg" ContentType="image/jpeg"/>
  <Override PartName="/ppt/media/image18.png" ContentType="image/png"/>
  <Override PartName="/ppt/media/image52.jpeg" ContentType="image/jpeg"/>
  <Override PartName="/ppt/media/image80.jpeg" ContentType="image/jpeg"/>
  <Override PartName="/ppt/media/image19.png" ContentType="image/png"/>
  <Override PartName="/ppt/media/image20.png" ContentType="image/png"/>
  <Override PartName="/ppt/media/image139.png" ContentType="image/png"/>
  <Override PartName="/ppt/media/image40.jpeg" ContentType="image/jpeg"/>
  <Override PartName="/ppt/media/image22.png" ContentType="image/png"/>
  <Override PartName="/ppt/media/image23.png" ContentType="image/png"/>
  <Override PartName="/ppt/media/image114.jpeg" ContentType="image/jpeg"/>
  <Override PartName="/ppt/media/image25.jpeg" ContentType="image/jpeg"/>
  <Override PartName="/ppt/media/image26.jpeg" ContentType="image/jpeg"/>
  <Override PartName="/ppt/media/image37.png" ContentType="image/png"/>
  <Override PartName="/ppt/media/image116.jpeg" ContentType="image/jpeg"/>
  <Override PartName="/ppt/media/image27.jpeg" ContentType="image/jpeg"/>
  <Override PartName="/ppt/media/image47.png" ContentType="image/png"/>
  <Override PartName="/ppt/media/image117.jpeg" ContentType="image/jpeg"/>
  <Override PartName="/ppt/media/image28.jpeg" ContentType="image/jpeg"/>
  <Override PartName="/ppt/media/image57.png" ContentType="image/png"/>
  <Override PartName="/ppt/media/image30.jpeg" ContentType="image/jpeg"/>
  <Override PartName="/ppt/media/image31.png" ContentType="image/pn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62.png" ContentType="image/png"/>
  <Override PartName="/ppt/media/image34.png" ContentType="image/png"/>
  <Override PartName="/ppt/media/image125.jpeg" ContentType="image/jpeg"/>
  <Override PartName="/ppt/media/image36.jpeg" ContentType="image/jpeg"/>
  <Override PartName="/ppt/media/image127.jpeg" ContentType="image/jpeg"/>
  <Override PartName="/ppt/media/image38.jpeg" ContentType="image/jpeg"/>
  <Override PartName="/ppt/media/image45.png" ContentType="image/png"/>
  <Override PartName="/ppt/media/image39.jpeg" ContentType="image/jpeg"/>
  <Override PartName="/ppt/media/image128.jpeg" ContentType="image/jpeg"/>
  <Override PartName="/ppt/media/image41.jpeg" ContentType="image/jpeg"/>
  <Override PartName="/ppt/media/image130.jpeg" ContentType="image/jpeg"/>
  <Override PartName="/ppt/media/image42.png" ContentType="image/png"/>
  <Override PartName="/ppt/media/image43.png" ContentType="image/png"/>
  <Override PartName="/ppt/media/image44.png" ContentType="image/png"/>
  <Override PartName="/ppt/media/image46.png" ContentType="image/png"/>
  <Override PartName="/ppt/media/image55.jpeg" ContentType="image/jpeg"/>
  <Override PartName="/ppt/media/image48.png" ContentType="image/png"/>
  <Override PartName="/ppt/media/image49.png" ContentType="image/png"/>
  <Override PartName="/ppt/media/image50.jpeg" ContentType="image/jpeg"/>
  <Override PartName="/ppt/media/image51.jpeg" ContentType="image/jpeg"/>
  <Override PartName="/ppt/media/image56.jpeg" ContentType="image/jpeg"/>
  <Override PartName="/ppt/media/image60.jpeg" ContentType="image/jpeg"/>
  <Override PartName="/ppt/media/image61.png" ContentType="image/png"/>
  <Override PartName="/ppt/media/image64.png" ContentType="image/png"/>
  <Override PartName="/ppt/media/image65.jpeg" ContentType="image/jpeg"/>
  <Override PartName="/ppt/media/image66.jpeg" ContentType="image/jpeg"/>
  <Override PartName="/ppt/media/image108.png" ContentType="image/pn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2.jpeg" ContentType="image/jpeg"/>
  <Override PartName="/ppt/media/image74.jpeg" ContentType="image/jpeg"/>
  <Override PartName="/ppt/media/image75.png" ContentType="image/png"/>
  <Override PartName="/ppt/media/image76.png" ContentType="image/png"/>
  <Override PartName="/ppt/media/image77.jpeg" ContentType="image/jpeg"/>
  <Override PartName="/ppt/media/image78.jpeg" ContentType="image/jpeg"/>
  <Override PartName="/ppt/media/image79.jpeg" ContentType="image/jpeg"/>
  <Override PartName="/ppt/media/image81.png" ContentType="image/png"/>
  <Override PartName="/ppt/media/image82.png" ContentType="image/png"/>
  <Override PartName="/ppt/media/image83.png" ContentType="image/png"/>
  <Override PartName="/ppt/media/image85.jpeg" ContentType="image/jpeg"/>
  <Override PartName="/ppt/media/image86.jpeg" ContentType="image/jpeg"/>
  <Override PartName="/ppt/media/image87.png" ContentType="image/png"/>
  <Override PartName="/ppt/media/image88.jpeg" ContentType="image/jpeg"/>
  <Override PartName="/ppt/media/image99.png" ContentType="image/png"/>
  <Override PartName="/ppt/media/image89.png" ContentType="image/png"/>
  <Override PartName="/ppt/media/image90.jpeg" ContentType="image/jpeg"/>
  <Override PartName="/ppt/media/image91.jpeg" ContentType="image/jpeg"/>
  <Override PartName="/ppt/media/image92.png" ContentType="image/png"/>
  <Override PartName="/ppt/media/image93.png" ContentType="image/png"/>
  <Override PartName="/ppt/media/image94.jpeg" ContentType="image/jpeg"/>
  <Override PartName="/ppt/media/image95.jpeg" ContentType="image/jpeg"/>
  <Override PartName="/ppt/media/image96.png" ContentType="image/png"/>
  <Override PartName="/ppt/media/image103.jpeg" ContentType="image/jpeg"/>
  <Override PartName="/ppt/media/image97.jpeg" ContentType="image/jpeg"/>
  <Override PartName="/ppt/media/image98.png" ContentType="image/png"/>
  <Override PartName="/ppt/media/image100.png" ContentType="image/png"/>
  <Override PartName="/ppt/media/image101.png" ContentType="image/png"/>
  <Override PartName="/ppt/media/image102.jpeg" ContentType="image/jpe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5.png" ContentType="image/png"/>
  <Override PartName="/ppt/media/image119.jpeg" ContentType="image/jpeg"/>
  <Override PartName="/ppt/media/image120.jpeg" ContentType="image/jpeg"/>
  <Override PartName="/ppt/media/image123.jpeg" ContentType="image/jpeg"/>
  <Override PartName="/ppt/media/image126.jpeg" ContentType="image/jpeg"/>
  <Override PartName="/ppt/media/image129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desplazar la diapositiva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D3FBE8F-6BAF-41BB-817C-EA95CA9B7C28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62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B0B16F7-095B-4036-A8E9-9A98C026E6C2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923E4AC-B2BF-47E9-8D79-BE11B928C74D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32A7F61-1CA6-4667-86E5-2F131AB3932E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FE25C13-8619-46F3-8973-97723A50073E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3E020D2-D146-4F85-BE9B-BA5233D9117E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8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A1FB0C5-62BE-4CEB-A051-2267E3AEAE87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83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0A1237F-B0F6-4E61-B02F-1BD7FBCD2B71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86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B241BBD-EBC6-4213-BD88-B578BAB678B8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. La inmunoterapia pasiva incluye la administración de anticuerpos monoclonales dirigidos contra dominios extracelulares de receptores de tirosina cinasas (EGFR e IGFR) o ligandos del receptor del factor de crecimiento vascular endotelial (VEGFR), con VEGF-A modificando la señalización que se requiere para la formación y el desarrollo del tumor. La inmunoterapia activa busca activar el sistema inmune para reconocer antígenos tumorales conocidos o desconocidos para eliminar las células tumorales. </a:t>
            </a:r>
            <a:endParaRPr b="0" lang="es-ES" sz="1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s-ES" sz="1200" spc="-1" strike="noStrike">
              <a:latin typeface="Arial"/>
            </a:endParaRPr>
          </a:p>
        </p:txBody>
      </p:sp>
      <p:sp>
        <p:nvSpPr>
          <p:cNvPr id="465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1DA8C7F-42B8-4A45-8FBB-241719064D75}" type="slidenum">
              <a:rPr b="0" lang="es-E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89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792A805-CC26-4A75-B44F-A23576333459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F16B06F-EA20-44F7-976A-F210CC853307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s-ES" sz="2000" spc="-1" strike="noStrike">
                <a:latin typeface="Arial"/>
              </a:rPr>
              <a:t>Atrapamiento areo, torax en tonel, aplanamiento de diafragma, horizontalizacion costal…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340C968-936A-436E-BCFC-B3740C39EE63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s-ES" sz="2000" spc="-1" strike="noStrike">
                <a:latin typeface="Arial"/>
              </a:rPr>
              <a:t>Suelta de globos por MTS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98" name="Custom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03569DF-F138-4232-9A83-1FA8D0B707CD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fdfe">
            <a:alpha val="31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Pulse para editar el formato de texto del esquema</a:t>
            </a:r>
            <a:endParaRPr b="0" lang="es-ES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Segundo nivel del esquema</a:t>
            </a:r>
            <a:endParaRPr b="0" lang="es-ES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Tercer nivel del esquema</a:t>
            </a:r>
            <a:endParaRPr b="0" lang="es-ES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Cuarto nivel del esquema</a:t>
            </a:r>
            <a:endParaRPr b="0" lang="es-ES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Quinto nivel del esquema</a:t>
            </a:r>
            <a:endParaRPr b="0" lang="es-ES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Sexto nivel del esquema</a:t>
            </a:r>
            <a:endParaRPr b="0" lang="es-ES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Séptimo nivel del esquema</a:t>
            </a:r>
            <a:endParaRPr b="0" lang="es-E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fdfe">
            <a:alpha val="31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fdfe">
            <a:alpha val="31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Pulse para editar el formato de texto del esquema</a:t>
            </a:r>
            <a:endParaRPr b="0" lang="es-ES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Segundo nivel del esquema</a:t>
            </a:r>
            <a:endParaRPr b="0" lang="es-ES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Tercer nivel del esquema</a:t>
            </a:r>
            <a:endParaRPr b="0" lang="es-ES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Cuarto nivel del esquema</a:t>
            </a:r>
            <a:endParaRPr b="0" lang="es-ES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Quinto nivel del esquema</a:t>
            </a:r>
            <a:endParaRPr b="0" lang="es-ES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Sexto nivel del esquema</a:t>
            </a:r>
            <a:endParaRPr b="0" lang="es-ES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Séptimo nivel del esquema</a:t>
            </a:r>
            <a:endParaRPr b="0" lang="es-E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jpe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jpeg"/><Relationship Id="rId3" Type="http://schemas.openxmlformats.org/officeDocument/2006/relationships/image" Target="../media/image95.jpeg"/><Relationship Id="rId4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jpe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jpeg"/><Relationship Id="rId6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slideLayout" Target="../slideLayouts/slideLayout2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image" Target="../media/image119.jpeg"/><Relationship Id="rId3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jpeg"/><Relationship Id="rId3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27.jpeg"/><Relationship Id="rId2" Type="http://schemas.openxmlformats.org/officeDocument/2006/relationships/image" Target="../media/image12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jpeg"/><Relationship Id="rId3" Type="http://schemas.openxmlformats.org/officeDocument/2006/relationships/slideLayout" Target="../slideLayouts/slideLayout2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jpeg"/><Relationship Id="rId3" Type="http://schemas.openxmlformats.org/officeDocument/2006/relationships/slideLayout" Target="../slideLayouts/slideLayout2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slideLayout" Target="../slideLayouts/slideLayout2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d6bf3">
            <a:alpha val="6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86280" y="255240"/>
            <a:ext cx="11418120" cy="1616040"/>
          </a:xfrm>
          <a:prstGeom prst="rect">
            <a:avLst/>
          </a:prstGeom>
          <a:solidFill>
            <a:srgbClr val="ffffff"/>
          </a:solidFill>
          <a:ln w="3816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74320" rIns="274320" tIns="182880" bIns="182880" anchor="ctr" anchorCtr="1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Manejo del paciente con </a:t>
            </a:r>
            <a:br/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patología respiratoria en urgencias.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8941680" y="2167560"/>
            <a:ext cx="3130200" cy="327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" name="CustomShape 2"/>
          <p:cNvSpPr/>
          <p:nvPr/>
        </p:nvSpPr>
        <p:spPr>
          <a:xfrm>
            <a:off x="1955520" y="5690520"/>
            <a:ext cx="8280360" cy="10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s-ES" sz="1800" spc="-1" strike="noStrike" u="sng">
                <a:solidFill>
                  <a:srgbClr val="262626"/>
                </a:solidFill>
                <a:uFillTx/>
                <a:latin typeface="Arial"/>
                <a:ea typeface="Tahoma"/>
              </a:rPr>
              <a:t>CONCHA DE VERA GUILLÉN</a:t>
            </a:r>
            <a:r>
              <a:rPr b="1" lang="es-ES" sz="1800" spc="-1" strike="noStrike">
                <a:solidFill>
                  <a:srgbClr val="262626"/>
                </a:solidFill>
                <a:latin typeface="Arial"/>
                <a:ea typeface="Tahoma"/>
              </a:rPr>
              <a:t>. Médico Adjunto de Urgencias HUB.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s-ES" sz="1800" spc="-1" strike="noStrike" u="sng">
                <a:solidFill>
                  <a:srgbClr val="262626"/>
                </a:solidFill>
                <a:uFillTx/>
                <a:latin typeface="Arial"/>
                <a:ea typeface="Tahoma"/>
              </a:rPr>
              <a:t>NURIA MATALLANA ENCINAS</a:t>
            </a:r>
            <a:r>
              <a:rPr b="1" lang="es-ES" sz="1800" spc="-1" strike="noStrike">
                <a:solidFill>
                  <a:srgbClr val="262626"/>
                </a:solidFill>
                <a:latin typeface="Arial"/>
                <a:ea typeface="Tahoma"/>
              </a:rPr>
              <a:t>. R3 Neumología HUB.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pic>
        <p:nvPicPr>
          <p:cNvPr id="123" name="Picture 2" descr=""/>
          <p:cNvPicPr/>
          <p:nvPr/>
        </p:nvPicPr>
        <p:blipFill>
          <a:blip r:embed="rId2"/>
          <a:srcRect l="0" t="0" r="16893" b="0"/>
          <a:stretch/>
        </p:blipFill>
        <p:spPr>
          <a:xfrm>
            <a:off x="4223880" y="2240640"/>
            <a:ext cx="4692960" cy="3201480"/>
          </a:xfrm>
          <a:prstGeom prst="rect">
            <a:avLst/>
          </a:prstGeom>
          <a:ln>
            <a:noFill/>
          </a:ln>
        </p:spPr>
      </p:pic>
      <p:pic>
        <p:nvPicPr>
          <p:cNvPr id="124" name="Picture 6" descr=""/>
          <p:cNvPicPr/>
          <p:nvPr/>
        </p:nvPicPr>
        <p:blipFill>
          <a:blip r:embed="rId3"/>
          <a:stretch/>
        </p:blipFill>
        <p:spPr>
          <a:xfrm>
            <a:off x="119160" y="2295000"/>
            <a:ext cx="3811320" cy="314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695520" y="1126440"/>
            <a:ext cx="5328000" cy="5180760"/>
          </a:xfrm>
          <a:prstGeom prst="rect">
            <a:avLst/>
          </a:prstGeom>
          <a:ln>
            <a:noFill/>
          </a:ln>
        </p:spPr>
      </p:pic>
      <p:pic>
        <p:nvPicPr>
          <p:cNvPr id="163" name="Picture 3" descr=""/>
          <p:cNvPicPr/>
          <p:nvPr/>
        </p:nvPicPr>
        <p:blipFill>
          <a:blip r:embed="rId2"/>
          <a:stretch/>
        </p:blipFill>
        <p:spPr>
          <a:xfrm>
            <a:off x="6383880" y="1321560"/>
            <a:ext cx="5234400" cy="4303080"/>
          </a:xfrm>
          <a:prstGeom prst="rect">
            <a:avLst/>
          </a:prstGeom>
          <a:ln>
            <a:noFill/>
          </a:ln>
        </p:spPr>
      </p:pic>
      <p:pic>
        <p:nvPicPr>
          <p:cNvPr id="164" name="Picture 4" descr=""/>
          <p:cNvPicPr/>
          <p:nvPr/>
        </p:nvPicPr>
        <p:blipFill>
          <a:blip r:embed="rId3"/>
          <a:stretch/>
        </p:blipFill>
        <p:spPr>
          <a:xfrm>
            <a:off x="864000" y="168480"/>
            <a:ext cx="10546560" cy="81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8400240" y="4005000"/>
            <a:ext cx="3171600" cy="2375640"/>
          </a:xfrm>
          <a:prstGeom prst="rect">
            <a:avLst/>
          </a:prstGeom>
          <a:ln>
            <a:noFill/>
          </a:ln>
        </p:spPr>
      </p:pic>
      <p:pic>
        <p:nvPicPr>
          <p:cNvPr id="166" name="Picture 3" descr=""/>
          <p:cNvPicPr/>
          <p:nvPr/>
        </p:nvPicPr>
        <p:blipFill>
          <a:blip r:embed="rId2"/>
          <a:stretch/>
        </p:blipFill>
        <p:spPr>
          <a:xfrm>
            <a:off x="4461840" y="2205000"/>
            <a:ext cx="3267720" cy="2447640"/>
          </a:xfrm>
          <a:prstGeom prst="rect">
            <a:avLst/>
          </a:prstGeom>
          <a:ln>
            <a:noFill/>
          </a:ln>
        </p:spPr>
      </p:pic>
      <p:pic>
        <p:nvPicPr>
          <p:cNvPr id="167" name="Picture 4" descr=""/>
          <p:cNvPicPr/>
          <p:nvPr/>
        </p:nvPicPr>
        <p:blipFill>
          <a:blip r:embed="rId3"/>
          <a:stretch/>
        </p:blipFill>
        <p:spPr>
          <a:xfrm>
            <a:off x="479520" y="419400"/>
            <a:ext cx="3138840" cy="244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838080" y="28080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Signos de alarma en el paciente con disnea</a:t>
            </a:r>
            <a:endParaRPr b="0" lang="es-ES" sz="2800" spc="-1" strike="noStrike">
              <a:latin typeface="Arial"/>
            </a:endParaRPr>
          </a:p>
        </p:txBody>
      </p:sp>
      <p:grpSp>
        <p:nvGrpSpPr>
          <p:cNvPr id="169" name="Group 2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170" name="Picture 3" descr=""/>
          <p:cNvPicPr/>
          <p:nvPr/>
        </p:nvPicPr>
        <p:blipFill>
          <a:blip r:embed="rId1"/>
          <a:stretch/>
        </p:blipFill>
        <p:spPr>
          <a:xfrm>
            <a:off x="859320" y="1199520"/>
            <a:ext cx="3291840" cy="1364400"/>
          </a:xfrm>
          <a:prstGeom prst="rect">
            <a:avLst/>
          </a:prstGeom>
          <a:ln>
            <a:noFill/>
          </a:ln>
        </p:spPr>
      </p:pic>
      <p:pic>
        <p:nvPicPr>
          <p:cNvPr id="171" name="Picture 4" descr=""/>
          <p:cNvPicPr/>
          <p:nvPr/>
        </p:nvPicPr>
        <p:blipFill>
          <a:blip r:embed="rId2"/>
          <a:stretch/>
        </p:blipFill>
        <p:spPr>
          <a:xfrm>
            <a:off x="856440" y="2581560"/>
            <a:ext cx="3291840" cy="1364400"/>
          </a:xfrm>
          <a:prstGeom prst="rect">
            <a:avLst/>
          </a:prstGeom>
          <a:ln>
            <a:noFill/>
          </a:ln>
        </p:spPr>
      </p:pic>
      <p:pic>
        <p:nvPicPr>
          <p:cNvPr id="172" name="Picture 5" descr=""/>
          <p:cNvPicPr/>
          <p:nvPr/>
        </p:nvPicPr>
        <p:blipFill>
          <a:blip r:embed="rId3"/>
          <a:stretch/>
        </p:blipFill>
        <p:spPr>
          <a:xfrm>
            <a:off x="856440" y="3959280"/>
            <a:ext cx="3291840" cy="1364400"/>
          </a:xfrm>
          <a:prstGeom prst="rect">
            <a:avLst/>
          </a:prstGeom>
          <a:ln>
            <a:noFill/>
          </a:ln>
        </p:spPr>
      </p:pic>
      <p:pic>
        <p:nvPicPr>
          <p:cNvPr id="173" name="Picture 6" descr=""/>
          <p:cNvPicPr/>
          <p:nvPr/>
        </p:nvPicPr>
        <p:blipFill>
          <a:blip r:embed="rId4"/>
          <a:stretch/>
        </p:blipFill>
        <p:spPr>
          <a:xfrm>
            <a:off x="841320" y="5366520"/>
            <a:ext cx="3291840" cy="1364400"/>
          </a:xfrm>
          <a:prstGeom prst="rect">
            <a:avLst/>
          </a:prstGeom>
          <a:ln>
            <a:noFill/>
          </a:ln>
        </p:spPr>
      </p:pic>
      <p:pic>
        <p:nvPicPr>
          <p:cNvPr id="174" name="Picture 7" descr=""/>
          <p:cNvPicPr/>
          <p:nvPr/>
        </p:nvPicPr>
        <p:blipFill>
          <a:blip r:embed="rId5"/>
          <a:stretch/>
        </p:blipFill>
        <p:spPr>
          <a:xfrm>
            <a:off x="4755240" y="1337040"/>
            <a:ext cx="5852520" cy="1089720"/>
          </a:xfrm>
          <a:prstGeom prst="rect">
            <a:avLst/>
          </a:prstGeom>
          <a:ln>
            <a:noFill/>
          </a:ln>
        </p:spPr>
      </p:pic>
      <p:pic>
        <p:nvPicPr>
          <p:cNvPr id="175" name="Picture 8" descr=""/>
          <p:cNvPicPr/>
          <p:nvPr/>
        </p:nvPicPr>
        <p:blipFill>
          <a:blip r:embed="rId6"/>
          <a:stretch/>
        </p:blipFill>
        <p:spPr>
          <a:xfrm>
            <a:off x="4727520" y="2719080"/>
            <a:ext cx="5852520" cy="1089720"/>
          </a:xfrm>
          <a:prstGeom prst="rect">
            <a:avLst/>
          </a:prstGeom>
          <a:ln>
            <a:noFill/>
          </a:ln>
        </p:spPr>
      </p:pic>
      <p:pic>
        <p:nvPicPr>
          <p:cNvPr id="176" name="Picture 9" descr=""/>
          <p:cNvPicPr/>
          <p:nvPr/>
        </p:nvPicPr>
        <p:blipFill>
          <a:blip r:embed="rId7"/>
          <a:stretch/>
        </p:blipFill>
        <p:spPr>
          <a:xfrm>
            <a:off x="4755240" y="4096440"/>
            <a:ext cx="5852520" cy="1089720"/>
          </a:xfrm>
          <a:prstGeom prst="rect">
            <a:avLst/>
          </a:prstGeom>
          <a:ln>
            <a:noFill/>
          </a:ln>
        </p:spPr>
      </p:pic>
      <p:pic>
        <p:nvPicPr>
          <p:cNvPr id="177" name="Picture 10" descr=""/>
          <p:cNvPicPr/>
          <p:nvPr/>
        </p:nvPicPr>
        <p:blipFill>
          <a:blip r:embed="rId8"/>
          <a:stretch/>
        </p:blipFill>
        <p:spPr>
          <a:xfrm>
            <a:off x="4727880" y="5503680"/>
            <a:ext cx="5852520" cy="108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131760" y="280440"/>
            <a:ext cx="1192788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>
              <a:lnSpc>
                <a:spcPct val="90000"/>
              </a:lnSpc>
            </a:pPr>
            <a:r>
              <a:rPr b="1" lang="es-ES" sz="1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¿qué pruebas complementarias pediríais en un paciente respiratorio?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1699200" y="1387080"/>
            <a:ext cx="1634040" cy="107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0" name="CustomShape 2"/>
          <p:cNvSpPr/>
          <p:nvPr/>
        </p:nvSpPr>
        <p:spPr>
          <a:xfrm>
            <a:off x="1833480" y="2478600"/>
            <a:ext cx="13658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Hemograma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3981240" y="173412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4"/>
          <p:cNvSpPr/>
          <p:nvPr/>
        </p:nvSpPr>
        <p:spPr>
          <a:xfrm>
            <a:off x="5399640" y="1553040"/>
            <a:ext cx="57596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Anemia, poliglobulia (fumadores, Insuficiencia respiratoria Crónica, Apnea del sueño).</a:t>
            </a:r>
            <a:endParaRPr b="0" lang="es-ES" sz="1800" spc="-1" strike="noStrike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Leucocitosis/leucopenia: infecciones, sepsis.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83" name="Picture 4" descr=""/>
          <p:cNvPicPr/>
          <p:nvPr/>
        </p:nvPicPr>
        <p:blipFill>
          <a:blip r:embed="rId2"/>
          <a:stretch/>
        </p:blipFill>
        <p:spPr>
          <a:xfrm>
            <a:off x="1833480" y="3200400"/>
            <a:ext cx="1365840" cy="97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" name="CustomShape 5"/>
          <p:cNvSpPr/>
          <p:nvPr/>
        </p:nvSpPr>
        <p:spPr>
          <a:xfrm>
            <a:off x="1833480" y="4178880"/>
            <a:ext cx="13658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Coagulación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5" name="CustomShape 6"/>
          <p:cNvSpPr/>
          <p:nvPr/>
        </p:nvSpPr>
        <p:spPr>
          <a:xfrm>
            <a:off x="3981240" y="356040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7"/>
          <p:cNvSpPr/>
          <p:nvPr/>
        </p:nvSpPr>
        <p:spPr>
          <a:xfrm>
            <a:off x="5399640" y="3560400"/>
            <a:ext cx="5263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D-dímero:  valor predictivo negativo (descartar TEP con probabilidad clínica baja-intermedia).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87" name="Picture 6" descr=""/>
          <p:cNvPicPr/>
          <p:nvPr/>
        </p:nvPicPr>
        <p:blipFill>
          <a:blip r:embed="rId3"/>
          <a:stretch/>
        </p:blipFill>
        <p:spPr>
          <a:xfrm>
            <a:off x="1858320" y="4794840"/>
            <a:ext cx="1341000" cy="107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8" name="CustomShape 8"/>
          <p:cNvSpPr/>
          <p:nvPr/>
        </p:nvSpPr>
        <p:spPr>
          <a:xfrm>
            <a:off x="1833480" y="5868360"/>
            <a:ext cx="13658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Bioquímica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9" name="CustomShape 9"/>
          <p:cNvSpPr/>
          <p:nvPr/>
        </p:nvSpPr>
        <p:spPr>
          <a:xfrm>
            <a:off x="3981240" y="517716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10"/>
          <p:cNvSpPr/>
          <p:nvPr/>
        </p:nvSpPr>
        <p:spPr>
          <a:xfrm>
            <a:off x="5399640" y="5290920"/>
            <a:ext cx="5263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Perfil general, renal, hepático +/- troponinas +/-NT-ProBNP.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59760" y="211320"/>
            <a:ext cx="1207188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¿qué pruebas complementarias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pediríais en un paciente respiratorio?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419480" y="2549160"/>
            <a:ext cx="219348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Electrocardiograma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3981240" y="173412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4"/>
          <p:cNvSpPr/>
          <p:nvPr/>
        </p:nvSpPr>
        <p:spPr>
          <a:xfrm>
            <a:off x="5399640" y="1691640"/>
            <a:ext cx="52639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Detección taquicardias, SCA, pericarditis, TEP (poco frecuente), sobrecarga cavidades (I. cardíaca).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1833480" y="4178880"/>
            <a:ext cx="13658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Rx de tórax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6" name="CustomShape 6"/>
          <p:cNvSpPr/>
          <p:nvPr/>
        </p:nvSpPr>
        <p:spPr>
          <a:xfrm>
            <a:off x="3981240" y="356040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7"/>
          <p:cNvSpPr/>
          <p:nvPr/>
        </p:nvSpPr>
        <p:spPr>
          <a:xfrm>
            <a:off x="5399640" y="3560400"/>
            <a:ext cx="5263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IMPRESCINDIBLE: 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 orientar diagnóstico, control evolutivo, descartar complicaciones, etc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8" name="CustomShape 8"/>
          <p:cNvSpPr/>
          <p:nvPr/>
        </p:nvSpPr>
        <p:spPr>
          <a:xfrm>
            <a:off x="1756800" y="5856480"/>
            <a:ext cx="1584000" cy="638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AngioTC de tórax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9" name="CustomShape 9"/>
          <p:cNvSpPr/>
          <p:nvPr/>
        </p:nvSpPr>
        <p:spPr>
          <a:xfrm>
            <a:off x="3981240" y="517716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CustomShape 10"/>
          <p:cNvSpPr/>
          <p:nvPr/>
        </p:nvSpPr>
        <p:spPr>
          <a:xfrm>
            <a:off x="5399640" y="5290920"/>
            <a:ext cx="5263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Confirmar/descartar TEP (alta probabilidad clínica o intermedia/baja con D-dímero positivo).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1756800" y="1656000"/>
            <a:ext cx="1513440" cy="75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2" name="Picture 4" descr=""/>
          <p:cNvPicPr/>
          <p:nvPr/>
        </p:nvPicPr>
        <p:blipFill>
          <a:blip r:embed="rId2"/>
          <a:stretch/>
        </p:blipFill>
        <p:spPr>
          <a:xfrm>
            <a:off x="1973520" y="3159360"/>
            <a:ext cx="1110600" cy="100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3" name="Picture 6" descr=""/>
          <p:cNvPicPr/>
          <p:nvPr/>
        </p:nvPicPr>
        <p:blipFill>
          <a:blip r:embed="rId3"/>
          <a:stretch/>
        </p:blipFill>
        <p:spPr>
          <a:xfrm>
            <a:off x="1964160" y="4849200"/>
            <a:ext cx="1169280" cy="86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838080" y="84348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¿cuál echáis de menos?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05" name="Picture 2" descr=""/>
          <p:cNvPicPr/>
          <p:nvPr/>
        </p:nvPicPr>
        <p:blipFill>
          <a:blip r:embed="rId1"/>
          <a:stretch/>
        </p:blipFill>
        <p:spPr>
          <a:xfrm>
            <a:off x="2762280" y="2128320"/>
            <a:ext cx="6666480" cy="401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Gasometría arterial: aspectos prácticos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055160" y="1596240"/>
            <a:ext cx="9888480" cy="638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SIEMPRE QUE SEA POSIBLE OBTENER EN CONDICIONES BASALES DEL PACIENTE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1055160" y="2720520"/>
            <a:ext cx="4824000" cy="365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s-ES" sz="18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Parámetros de normalidad:</a:t>
            </a: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pH 7,35-7,45.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paO2≥ 80 mmHg (disminuye con la edad).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paCO2 35-45 mmHg (no varía con la edad).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HCO3- 21-28 mEq/L.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Carboxihemoglobina: 1-5.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SatO2 ≥ 94% (disminuye con la edad).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209" name="Table 4"/>
          <p:cNvGraphicFramePr/>
          <p:nvPr/>
        </p:nvGraphicFramePr>
        <p:xfrm>
          <a:off x="6519600" y="3503160"/>
          <a:ext cx="4719600" cy="2250360"/>
        </p:xfrm>
        <a:graphic>
          <a:graphicData uri="http://schemas.openxmlformats.org/drawingml/2006/table">
            <a:tbl>
              <a:tblPr/>
              <a:tblGrid>
                <a:gridCol w="1573200"/>
                <a:gridCol w="1573200"/>
                <a:gridCol w="1573560"/>
              </a:tblGrid>
              <a:tr h="38556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PaO2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PaCO2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</a:tr>
              <a:tr h="950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I.R. Parcial hipoxémica (tipo I)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&lt;60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35-45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  <a:tr h="914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I.R. Global o hipercápnica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(tipo II)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&lt;60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&gt;45-50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49000"/>
          </a:bodyPr>
          <a:p>
            <a:pPr algn="ctr">
              <a:lnSpc>
                <a:spcPct val="90000"/>
              </a:lnSpc>
            </a:pPr>
            <a:r>
              <a:rPr b="1" lang="es-ES" sz="24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Correspondencia gasometría arterial-pulsioximetría</a:t>
            </a:r>
            <a:endParaRPr b="0" lang="es-ES" sz="2400" spc="-1" strike="noStrike">
              <a:latin typeface="Arial"/>
            </a:endParaRPr>
          </a:p>
        </p:txBody>
      </p:sp>
      <p:graphicFrame>
        <p:nvGraphicFramePr>
          <p:cNvPr id="211" name="Table 2"/>
          <p:cNvGraphicFramePr/>
          <p:nvPr/>
        </p:nvGraphicFramePr>
        <p:xfrm>
          <a:off x="2723760" y="1449000"/>
          <a:ext cx="6744240" cy="2771280"/>
        </p:xfrm>
        <a:graphic>
          <a:graphicData uri="http://schemas.openxmlformats.org/drawingml/2006/table">
            <a:tbl>
              <a:tblPr/>
              <a:tblGrid>
                <a:gridCol w="2248200"/>
                <a:gridCol w="2248200"/>
                <a:gridCol w="2248200"/>
              </a:tblGrid>
              <a:tr h="5533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PaO2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SatO2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6a21d"/>
                    </a:solidFill>
                  </a:tcPr>
                </a:tc>
              </a:tr>
              <a:tr h="6681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Normoxemia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80-100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94-100%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  <a:tr h="604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Hipoxemia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60-79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90-93%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</a:tr>
              <a:tr h="945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Insuficiencia respiratoria (hipoxémica)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&lt;60 mmHg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&lt;90%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</a:tbl>
          </a:graphicData>
        </a:graphic>
      </p:graphicFrame>
      <p:sp>
        <p:nvSpPr>
          <p:cNvPr id="212" name="CustomShape 3"/>
          <p:cNvSpPr/>
          <p:nvPr/>
        </p:nvSpPr>
        <p:spPr>
          <a:xfrm>
            <a:off x="1014120" y="5064840"/>
            <a:ext cx="4260240" cy="1186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LA PULSIOXIMETRÍA ES POCO FIABLE EN LAS SIGUIENTES SITUACIONES: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4849920" y="4826520"/>
            <a:ext cx="609732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Anemia grave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Temblor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Fibrilación auricular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Mala perfusión periférica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Luz ambiental intensa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Esmalte de uñas</a:t>
            </a:r>
            <a:endParaRPr b="0" lang="es-ES" sz="1800" spc="-1" strike="noStrike">
              <a:latin typeface="Arial"/>
            </a:endParaRPr>
          </a:p>
          <a:p>
            <a:pPr lvl="2" marL="1134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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Hipoxemia muy grave (&lt;80%)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 descr=""/>
          <p:cNvPicPr/>
          <p:nvPr/>
        </p:nvPicPr>
        <p:blipFill>
          <a:blip r:embed="rId1"/>
          <a:stretch/>
        </p:blipFill>
        <p:spPr>
          <a:xfrm>
            <a:off x="1487520" y="908640"/>
            <a:ext cx="9144360" cy="532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Principios básicos de oxigenoterapia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16" name="Picture 2" descr=""/>
          <p:cNvPicPr/>
          <p:nvPr/>
        </p:nvPicPr>
        <p:blipFill>
          <a:blip r:embed="rId1"/>
          <a:stretch/>
        </p:blipFill>
        <p:spPr>
          <a:xfrm>
            <a:off x="976680" y="2295360"/>
            <a:ext cx="2045160" cy="158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7" name="CustomShape 2"/>
          <p:cNvSpPr/>
          <p:nvPr/>
        </p:nvSpPr>
        <p:spPr>
          <a:xfrm>
            <a:off x="1260360" y="1572840"/>
            <a:ext cx="147780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Gafas nasales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0" y="4275000"/>
            <a:ext cx="39981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Flujo: 1-4 lpm. 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Comodidad. Permiten comer.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b050"/>
                </a:solidFill>
                <a:latin typeface="Gill Sans MT"/>
                <a:ea typeface="DejaVu Sans"/>
              </a:rPr>
              <a:t>De elección en hipoxemia.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4601520" y="1555920"/>
            <a:ext cx="2206080" cy="638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Mascarilla efecto Venturi (Ventimask)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20" name="Picture 4" descr=""/>
          <p:cNvPicPr/>
          <p:nvPr/>
        </p:nvPicPr>
        <p:blipFill>
          <a:blip r:embed="rId2"/>
          <a:stretch/>
        </p:blipFill>
        <p:spPr>
          <a:xfrm>
            <a:off x="4932000" y="2339640"/>
            <a:ext cx="1545120" cy="154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1" name="CustomShape 5"/>
          <p:cNvSpPr/>
          <p:nvPr/>
        </p:nvSpPr>
        <p:spPr>
          <a:xfrm>
            <a:off x="3857400" y="4319280"/>
            <a:ext cx="369468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Flujo: 3-15 lpm.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FiO2: 24-50%.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Administración de FiO2 exacta.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b050"/>
                </a:solidFill>
                <a:latin typeface="Gill Sans MT"/>
                <a:ea typeface="DejaVu Sans"/>
              </a:rPr>
              <a:t>De elección en insuficiencia respiratoria.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22" name="CustomShape 6"/>
          <p:cNvSpPr/>
          <p:nvPr/>
        </p:nvSpPr>
        <p:spPr>
          <a:xfrm>
            <a:off x="8228880" y="1551600"/>
            <a:ext cx="2206080" cy="638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Mascarilla con reservorio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23" name="Picture 6" descr=""/>
          <p:cNvPicPr/>
          <p:nvPr/>
        </p:nvPicPr>
        <p:blipFill>
          <a:blip r:embed="rId3"/>
          <a:stretch/>
        </p:blipFill>
        <p:spPr>
          <a:xfrm>
            <a:off x="8559000" y="2331360"/>
            <a:ext cx="1545120" cy="154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4" name="CustomShape 7"/>
          <p:cNvSpPr/>
          <p:nvPr/>
        </p:nvSpPr>
        <p:spPr>
          <a:xfrm>
            <a:off x="7545600" y="4319280"/>
            <a:ext cx="36946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 &gt;10 lpm FiO2 en torno 90%.</a:t>
            </a: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I.R. Grave que requiere FiO2&gt;50%. 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25" name="Picture 2" descr=""/>
          <p:cNvPicPr/>
          <p:nvPr/>
        </p:nvPicPr>
        <p:blipFill>
          <a:blip r:embed="rId4"/>
          <a:stretch/>
        </p:blipFill>
        <p:spPr>
          <a:xfrm>
            <a:off x="1585080" y="2065680"/>
            <a:ext cx="9020880" cy="30319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850320" y="296280"/>
            <a:ext cx="9828360" cy="7592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índice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783000" y="1270080"/>
            <a:ext cx="10514520" cy="466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Generalidades.</a:t>
            </a:r>
            <a:endParaRPr b="0" lang="es-ES" sz="22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“</a:t>
            </a:r>
            <a:r>
              <a:rPr b="0" i="1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A, B, C”  </a:t>
            </a: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en evaluación del paciente respiratorio urgente.</a:t>
            </a:r>
            <a:endParaRPr b="0" lang="es-ES" sz="22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Aspectos prácticos de la gasometría arterial. </a:t>
            </a:r>
            <a:endParaRPr b="0" lang="es-ES" sz="22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Principios básicos de oxigenoterapia.</a:t>
            </a:r>
            <a:endParaRPr b="0" lang="es-ES" sz="22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Abordaje de problemas específicos:</a:t>
            </a:r>
            <a:endParaRPr b="0" lang="es-ES" sz="2200" spc="-1" strike="noStrike">
              <a:latin typeface="Arial"/>
            </a:endParaRPr>
          </a:p>
          <a:p>
            <a:pPr lvl="1" marL="4572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Neumonías.</a:t>
            </a:r>
            <a:endParaRPr b="0" lang="es-ES" sz="2200" spc="-1" strike="noStrike">
              <a:latin typeface="Arial"/>
            </a:endParaRPr>
          </a:p>
          <a:p>
            <a:pPr lvl="1" marL="4572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EPOC.</a:t>
            </a:r>
            <a:endParaRPr b="0" lang="es-ES" sz="2200" spc="-1" strike="noStrike">
              <a:latin typeface="Arial"/>
            </a:endParaRPr>
          </a:p>
          <a:p>
            <a:pPr lvl="1" marL="4572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Radiología/miscelánea.</a:t>
            </a:r>
            <a:endParaRPr b="0" lang="es-ES" sz="22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Tahoma"/>
                <a:ea typeface="Tahoma"/>
              </a:rPr>
              <a:t>Conclusiones.</a:t>
            </a:r>
            <a:endParaRPr b="0" lang="es-E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</a:pPr>
            <a:endParaRPr b="0" lang="es-ES" sz="2200" spc="-1" strike="noStrike">
              <a:latin typeface="Arial"/>
            </a:endParaRPr>
          </a:p>
        </p:txBody>
      </p:sp>
      <p:pic>
        <p:nvPicPr>
          <p:cNvPr id="127" name="Picture 1" descr=""/>
          <p:cNvPicPr/>
          <p:nvPr/>
        </p:nvPicPr>
        <p:blipFill>
          <a:blip r:embed="rId1"/>
          <a:stretch/>
        </p:blipFill>
        <p:spPr>
          <a:xfrm>
            <a:off x="8486640" y="1698120"/>
            <a:ext cx="2184840" cy="3810240"/>
          </a:xfrm>
          <a:prstGeom prst="rect">
            <a:avLst/>
          </a:prstGeom>
          <a:ln>
            <a:noFill/>
          </a:ln>
          <a:effectLst>
            <a:outerShdw algn="tl" blurRad="292100" dir="2700000" dist="138479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2231280" y="669240"/>
            <a:ext cx="772848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Oxigenoterapia EN pacientes COVID+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27" name="Picture 2" descr=""/>
          <p:cNvPicPr/>
          <p:nvPr/>
        </p:nvPicPr>
        <p:blipFill>
          <a:blip r:embed="rId1"/>
          <a:stretch/>
        </p:blipFill>
        <p:spPr>
          <a:xfrm>
            <a:off x="2634480" y="2520360"/>
            <a:ext cx="2045160" cy="158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8" name="CustomShape 2"/>
          <p:cNvSpPr/>
          <p:nvPr/>
        </p:nvSpPr>
        <p:spPr>
          <a:xfrm>
            <a:off x="2405160" y="4538520"/>
            <a:ext cx="2504160" cy="638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Gafas nasales con mascarilla quirúrgica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 flipH="1">
            <a:off x="7113240" y="4676760"/>
            <a:ext cx="2554200" cy="364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Mascarilla FiltaMax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30" name="Picture 2" descr=""/>
          <p:cNvPicPr/>
          <p:nvPr/>
        </p:nvPicPr>
        <p:blipFill>
          <a:blip r:embed="rId2"/>
          <a:stretch/>
        </p:blipFill>
        <p:spPr>
          <a:xfrm>
            <a:off x="6577560" y="2342520"/>
            <a:ext cx="3091680" cy="226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031760" y="787680"/>
            <a:ext cx="101275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43 años que acude a urgencias refiriendo sensación distérmica de tres días de evolución y tos con expectoración verdosa. En la consulta de triaje, al tomarle las constantes vitales, se objetiva una SatO2 del 92%. Se extrae una gasometría arterial que muestra:  pH 7,38, pO2 67, pCO2 34, HCO3- 25.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¿Cuál es el diagnóstico y la actitud más correcta a seguir?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1270800" y="294012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1. Insuficiencia respiratoria hipoxémica con acidosis respiratoria. Iniciar VMNI.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2. Gasometría y valor de SatO2 normales. No es necesario administrar O2.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3. Hipoxemia. Administrar O2 en gafas nasales a 2 lpm y valorar respuesta. 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4. Insuficiencia respiratoria hipoxémica sin acidosis respiratoria. Mascarilla efecto Venturi (ventimask).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3" name="Picture 12" descr=""/>
          <p:cNvPicPr/>
          <p:nvPr/>
        </p:nvPicPr>
        <p:blipFill>
          <a:blip r:embed="rId1"/>
          <a:srcRect l="2497" t="0" r="5146" b="14133"/>
          <a:stretch/>
        </p:blipFill>
        <p:spPr>
          <a:xfrm>
            <a:off x="10662840" y="535860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031760" y="787680"/>
            <a:ext cx="101275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43 años que acude a urgencias refiriendo sensación distérmica de tres días de evolución y tos con expectoración verdosa. En la consulta de triaje, al tomarle las constantes vitales, se objetiva una SatO2 del 92%. Se extrae una gasometría arterial que muestra:  pH 7,38, pO2 67, pCO2 34, HCO3- 25.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¿Cuál es el diagnóstico y la actitud más correcta a seguir?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1270800" y="294012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1. Insuficiencia respiratoria hipoxémica con acidosis respiratoria. Iniciar VMNI.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2. Gasometría y valor de SatO2 normales. No es necesario administrar O2.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3. Hipoxemia. Administrar O2 en gafas nasales a 2 lpm y valorar respuesta. 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4. Insuficiencia respiratoria hipoxémica sin acidosis respiratoria. Mascarilla efecto Venturi (ventimask).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6" name="Picture 12" descr=""/>
          <p:cNvPicPr/>
          <p:nvPr/>
        </p:nvPicPr>
        <p:blipFill>
          <a:blip r:embed="rId1"/>
          <a:srcRect l="2497" t="0" r="5146" b="14133"/>
          <a:stretch/>
        </p:blipFill>
        <p:spPr>
          <a:xfrm>
            <a:off x="10662840" y="535860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031760" y="787680"/>
            <a:ext cx="101275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43 años que acude a urgencias refiriendo sensación distérmica de tres días de evolución y tos con expectoración verdosa. En la consulta de triaje, al tomarle las constantes vitales, se objetiva una SatO2 del 87%. Se extrae una gasometría arterial que muestra:  pH 7,38, pO2 53, pCO2 34, HCO3- 25.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¿Cuál es el diagnóstico y la actitud más correcta a seguir?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1270800" y="294012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1. Insuficiencia respiratoria hipoxémica con acidosis respiratoria. Iniciar VMNI.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2. Gasometría y valor de SatO2 normales. No es necesario administrar O2.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3. Hipoxemia. Administrar O2 en gafas nasales a 2 lpm y valorar respuesta. 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4. Insuficiencia respiratoria hipoxémica sin acidosis respiratoria. Mascarilla efecto Venturi (ventimask).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9" name="Picture 12" descr=""/>
          <p:cNvPicPr/>
          <p:nvPr/>
        </p:nvPicPr>
        <p:blipFill>
          <a:blip r:embed="rId1"/>
          <a:srcRect l="2497" t="0" r="5146" b="14133"/>
          <a:stretch/>
        </p:blipFill>
        <p:spPr>
          <a:xfrm>
            <a:off x="10659600" y="515736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031760" y="787680"/>
            <a:ext cx="101275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43 años que acude a urgencias refiriendo sensación distérmica de tres días de evolución y tos con expectoración verdosa. En la consulta de triaje, al tomarle las constantes vitales, se objetiva una SatO2 del 87%. Se extrae una gasometría arterial que muestra:  pH 7,38, pO2 53, pCO2 34, HCO3- 25.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¿Cuál es el diagnóstico y la actitud más correcta a seguir?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1270800" y="294012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1. Insuficiencia respiratoria hipoxémica con acidosis respiratoria. Iniciar VMNI.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2. Gasometría y valor de SatO2 normales. No es necesario administrar O2.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3. Hipoxemia. Administrar O2 en gafas nasales a 2 lpm y valorar respuesta. 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4</a:t>
            </a: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. Insuficiencia respiratoria hipoxémica sin acidosis respiratoria. Mascarilla efecto Venturi (ventimask).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42" name="Picture 12" descr=""/>
          <p:cNvPicPr/>
          <p:nvPr/>
        </p:nvPicPr>
        <p:blipFill>
          <a:blip r:embed="rId1"/>
          <a:srcRect l="2497" t="0" r="5146" b="14133"/>
          <a:stretch/>
        </p:blipFill>
        <p:spPr>
          <a:xfrm>
            <a:off x="10640520" y="535860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" descr=""/>
          <p:cNvPicPr/>
          <p:nvPr/>
        </p:nvPicPr>
        <p:blipFill>
          <a:blip r:embed="rId1"/>
          <a:stretch/>
        </p:blipFill>
        <p:spPr>
          <a:xfrm>
            <a:off x="1503360" y="1340640"/>
            <a:ext cx="9143280" cy="1439280"/>
          </a:xfrm>
          <a:prstGeom prst="rect">
            <a:avLst/>
          </a:prstGeom>
          <a:ln>
            <a:noFill/>
          </a:ln>
        </p:spPr>
      </p:pic>
      <p:pic>
        <p:nvPicPr>
          <p:cNvPr id="244" name="Picture 3" descr=""/>
          <p:cNvPicPr/>
          <p:nvPr/>
        </p:nvPicPr>
        <p:blipFill>
          <a:blip r:embed="rId2"/>
          <a:stretch/>
        </p:blipFill>
        <p:spPr>
          <a:xfrm>
            <a:off x="1537560" y="2997000"/>
            <a:ext cx="9143280" cy="1863000"/>
          </a:xfrm>
          <a:prstGeom prst="rect">
            <a:avLst/>
          </a:prstGeom>
          <a:ln>
            <a:noFill/>
          </a:ln>
        </p:spPr>
      </p:pic>
      <p:pic>
        <p:nvPicPr>
          <p:cNvPr id="245" name="Picture 4" descr=""/>
          <p:cNvPicPr/>
          <p:nvPr/>
        </p:nvPicPr>
        <p:blipFill>
          <a:blip r:embed="rId3"/>
          <a:stretch/>
        </p:blipFill>
        <p:spPr>
          <a:xfrm>
            <a:off x="1562400" y="5085360"/>
            <a:ext cx="9143280" cy="863280"/>
          </a:xfrm>
          <a:prstGeom prst="rect">
            <a:avLst/>
          </a:prstGeom>
          <a:ln>
            <a:noFill/>
          </a:ln>
        </p:spPr>
      </p:pic>
      <p:pic>
        <p:nvPicPr>
          <p:cNvPr id="246" name="Picture 5" descr=""/>
          <p:cNvPicPr/>
          <p:nvPr/>
        </p:nvPicPr>
        <p:blipFill>
          <a:blip r:embed="rId4"/>
          <a:stretch/>
        </p:blipFill>
        <p:spPr>
          <a:xfrm>
            <a:off x="1590120" y="6093360"/>
            <a:ext cx="4571280" cy="627840"/>
          </a:xfrm>
          <a:prstGeom prst="rect">
            <a:avLst/>
          </a:prstGeom>
          <a:ln>
            <a:noFill/>
          </a:ln>
        </p:spPr>
      </p:pic>
      <p:pic>
        <p:nvPicPr>
          <p:cNvPr id="247" name="Picture 6" descr=""/>
          <p:cNvPicPr/>
          <p:nvPr/>
        </p:nvPicPr>
        <p:blipFill>
          <a:blip r:embed="rId5"/>
          <a:stretch/>
        </p:blipFill>
        <p:spPr>
          <a:xfrm>
            <a:off x="6170040" y="6093360"/>
            <a:ext cx="4571280" cy="627840"/>
          </a:xfrm>
          <a:prstGeom prst="rect">
            <a:avLst/>
          </a:prstGeom>
          <a:ln>
            <a:noFill/>
          </a:ln>
        </p:spPr>
      </p:pic>
      <p:pic>
        <p:nvPicPr>
          <p:cNvPr id="248" name="Picture 7" descr=""/>
          <p:cNvPicPr/>
          <p:nvPr/>
        </p:nvPicPr>
        <p:blipFill>
          <a:blip r:embed="rId6"/>
          <a:stretch/>
        </p:blipFill>
        <p:spPr>
          <a:xfrm>
            <a:off x="6672240" y="4394160"/>
            <a:ext cx="4008960" cy="627840"/>
          </a:xfrm>
          <a:prstGeom prst="rect">
            <a:avLst/>
          </a:prstGeom>
          <a:ln>
            <a:noFill/>
          </a:ln>
        </p:spPr>
      </p:pic>
      <p:pic>
        <p:nvPicPr>
          <p:cNvPr id="249" name="Picture 8" descr=""/>
          <p:cNvPicPr/>
          <p:nvPr/>
        </p:nvPicPr>
        <p:blipFill>
          <a:blip r:embed="rId7"/>
          <a:stretch/>
        </p:blipFill>
        <p:spPr>
          <a:xfrm>
            <a:off x="1519560" y="2250720"/>
            <a:ext cx="4167720" cy="863280"/>
          </a:xfrm>
          <a:prstGeom prst="rect">
            <a:avLst/>
          </a:prstGeom>
          <a:ln>
            <a:noFill/>
          </a:ln>
        </p:spPr>
      </p:pic>
      <p:pic>
        <p:nvPicPr>
          <p:cNvPr id="250" name="Picture 9" descr=""/>
          <p:cNvPicPr/>
          <p:nvPr/>
        </p:nvPicPr>
        <p:blipFill>
          <a:blip r:embed="rId8"/>
          <a:stretch/>
        </p:blipFill>
        <p:spPr>
          <a:xfrm>
            <a:off x="6672240" y="2368440"/>
            <a:ext cx="4010400" cy="62784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 flipH="1">
            <a:off x="1342800" y="620640"/>
            <a:ext cx="9504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TRATAMIENTO DEL PACIENTE CON DISNEA EN URGENCIAS: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863880" y="20880"/>
            <a:ext cx="6696000" cy="7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4400" spc="-1" strike="noStrike">
                <a:solidFill>
                  <a:srgbClr val="ff0000"/>
                </a:solidFill>
                <a:latin typeface="Arial"/>
                <a:ea typeface="DejaVu Sans"/>
              </a:rPr>
              <a:t>¡SECOND PART!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253" name="Picture 2" descr=""/>
          <p:cNvPicPr/>
          <p:nvPr/>
        </p:nvPicPr>
        <p:blipFill>
          <a:blip r:embed="rId1"/>
          <a:stretch/>
        </p:blipFill>
        <p:spPr>
          <a:xfrm>
            <a:off x="1523880" y="790200"/>
            <a:ext cx="9143280" cy="581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n 6" descr=""/>
          <p:cNvPicPr/>
          <p:nvPr/>
        </p:nvPicPr>
        <p:blipFill>
          <a:blip r:embed="rId1"/>
          <a:stretch/>
        </p:blipFill>
        <p:spPr>
          <a:xfrm>
            <a:off x="551520" y="1772640"/>
            <a:ext cx="5385600" cy="4704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255" name="CustomShape 1"/>
          <p:cNvSpPr/>
          <p:nvPr/>
        </p:nvSpPr>
        <p:spPr>
          <a:xfrm>
            <a:off x="3791880" y="173880"/>
            <a:ext cx="342612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¿Qué veis?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56" name="Picture 4" descr=""/>
          <p:cNvPicPr/>
          <p:nvPr/>
        </p:nvPicPr>
        <p:blipFill>
          <a:blip r:embed="rId2"/>
          <a:srcRect l="10353" t="0" r="15724" b="0"/>
          <a:stretch/>
        </p:blipFill>
        <p:spPr>
          <a:xfrm>
            <a:off x="6254280" y="1772640"/>
            <a:ext cx="5241600" cy="47055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257" name="Picture 12" descr=""/>
          <p:cNvPicPr/>
          <p:nvPr/>
        </p:nvPicPr>
        <p:blipFill>
          <a:blip r:embed="rId3"/>
          <a:srcRect l="2497" t="0" r="5146" b="14133"/>
          <a:stretch/>
        </p:blipFill>
        <p:spPr>
          <a:xfrm>
            <a:off x="7392240" y="11664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550800" y="1464480"/>
            <a:ext cx="6984000" cy="191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Concepto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: Proceso infeccioso de la vía aérea distal y parénquima pulmonar que condiciona inflamación de éste.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Infección respiratoria más grave.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Principal causa de muerte por patología infecciosa.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4998600" y="3933000"/>
            <a:ext cx="219348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TIPOS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/>
          <a:srcRect l="0" t="0" r="28458" b="0"/>
          <a:stretch/>
        </p:blipFill>
        <p:spPr>
          <a:xfrm>
            <a:off x="1057680" y="4436640"/>
            <a:ext cx="2419560" cy="19191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262" name="Picture 4" descr=""/>
          <p:cNvPicPr/>
          <p:nvPr/>
        </p:nvPicPr>
        <p:blipFill>
          <a:blip r:embed="rId2"/>
          <a:stretch/>
        </p:blipFill>
        <p:spPr>
          <a:xfrm>
            <a:off x="8386920" y="4557600"/>
            <a:ext cx="2765880" cy="17982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263" name="CustomShape 4"/>
          <p:cNvSpPr/>
          <p:nvPr/>
        </p:nvSpPr>
        <p:spPr>
          <a:xfrm>
            <a:off x="3560400" y="5056560"/>
            <a:ext cx="2045160" cy="912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Adquirida en la comunidad (NAC)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64" name="CustomShape 5"/>
          <p:cNvSpPr/>
          <p:nvPr/>
        </p:nvSpPr>
        <p:spPr>
          <a:xfrm>
            <a:off x="6170040" y="5395320"/>
            <a:ext cx="204516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Nosocomial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65" name="Picture 2" descr=""/>
          <p:cNvPicPr/>
          <p:nvPr/>
        </p:nvPicPr>
        <p:blipFill>
          <a:blip r:embed="rId3"/>
          <a:srcRect l="24943" t="0" r="21693" b="0"/>
          <a:stretch/>
        </p:blipFill>
        <p:spPr>
          <a:xfrm>
            <a:off x="7536240" y="1213920"/>
            <a:ext cx="3816360" cy="254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adquirida en la comunidad (nac)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67" name="Imagen 5" descr=""/>
          <p:cNvPicPr/>
          <p:nvPr/>
        </p:nvPicPr>
        <p:blipFill>
          <a:blip r:embed="rId1"/>
          <a:srcRect l="41268" t="38342" r="13992" b="25837"/>
          <a:stretch/>
        </p:blipFill>
        <p:spPr>
          <a:xfrm>
            <a:off x="5430960" y="1981080"/>
            <a:ext cx="6472440" cy="2895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268" name="CustomShape 2"/>
          <p:cNvSpPr/>
          <p:nvPr/>
        </p:nvSpPr>
        <p:spPr>
          <a:xfrm>
            <a:off x="7528680" y="5482800"/>
            <a:ext cx="4374720" cy="638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c00000"/>
                </a:solidFill>
                <a:latin typeface="Gill Sans MT"/>
                <a:ea typeface="DejaVu Sans"/>
              </a:rPr>
              <a:t>Sin embargo… en la mayor parte de casos tratamiento empírico.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69" name="Picture 2" descr=""/>
          <p:cNvPicPr/>
          <p:nvPr/>
        </p:nvPicPr>
        <p:blipFill>
          <a:blip r:embed="rId2"/>
          <a:srcRect l="20026" t="0" r="26899" b="0"/>
          <a:stretch/>
        </p:blipFill>
        <p:spPr>
          <a:xfrm>
            <a:off x="308880" y="1449000"/>
            <a:ext cx="4706280" cy="4355640"/>
          </a:xfrm>
          <a:prstGeom prst="rect">
            <a:avLst/>
          </a:prstGeom>
          <a:ln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pic>
        <p:nvPicPr>
          <p:cNvPr id="270" name="Picture 6" descr=""/>
          <p:cNvPicPr/>
          <p:nvPr/>
        </p:nvPicPr>
        <p:blipFill>
          <a:blip r:embed="rId3"/>
          <a:stretch/>
        </p:blipFill>
        <p:spPr>
          <a:xfrm>
            <a:off x="5231880" y="5052960"/>
            <a:ext cx="2171520" cy="150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838080" y="33696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paciente respiratorio en urgencias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998600" y="1473840"/>
            <a:ext cx="219348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DISNEA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838080" y="2841840"/>
            <a:ext cx="730008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Concepto: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sensación subjetiva de falta de aire.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Uno de los motivos más frecuentes de consulta en urgencias.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Síntoma guía en la mayor parte de pacientes respiratorios.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Imprescindible conocer el origen.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Importancia de anamnesis y exploración física adecuadas.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31" name="Imagen 13" descr=""/>
          <p:cNvPicPr/>
          <p:nvPr/>
        </p:nvPicPr>
        <p:blipFill>
          <a:blip r:embed="rId1"/>
          <a:stretch/>
        </p:blipFill>
        <p:spPr>
          <a:xfrm>
            <a:off x="8527320" y="3007800"/>
            <a:ext cx="2832840" cy="252936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adquirida en la comunidad (nac)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5913000" y="3060360"/>
            <a:ext cx="5544000" cy="2593080"/>
          </a:xfrm>
          <a:prstGeom prst="rect">
            <a:avLst/>
          </a:prstGeom>
          <a:noFill/>
          <a:ln w="6984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FACTORES DE RIESGO: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Edad avanzada </a:t>
            </a: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(&gt;65 año</a:t>
            </a:r>
            <a:r>
              <a:rPr b="0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s)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o infancia </a:t>
            </a: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(&lt;5 </a:t>
            </a:r>
            <a:r>
              <a:rPr b="0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años).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Consumo de </a:t>
            </a: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tabaco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: &gt; 20 cigarros/día.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Malnutrición. Esplenectomía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Enfermedades crónicas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: EPOC, DM, neoplasias, hepatopatías, cardiopatías, enfermedad renal.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4815720" y="1490400"/>
            <a:ext cx="257580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ATENCIÓN A: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551520" y="2776320"/>
            <a:ext cx="4618440" cy="3161520"/>
          </a:xfrm>
          <a:prstGeom prst="rect">
            <a:avLst/>
          </a:prstGeom>
          <a:noFill/>
          <a:ln w="6984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ANAMNESIS “ESPECÍFICA”: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Edad. </a:t>
            </a:r>
            <a:r>
              <a:rPr b="1" lang="es-ES" sz="2000" spc="-1" strike="noStrike">
                <a:solidFill>
                  <a:srgbClr val="92d050"/>
                </a:solidFill>
                <a:latin typeface="Gill Sans MT"/>
                <a:ea typeface="DejaVu Sans"/>
              </a:rPr>
              <a:t>Situación basal.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Tratamientos </a:t>
            </a:r>
            <a:r>
              <a:rPr b="1" lang="es-ES" sz="2000" spc="-1" strike="noStrike">
                <a:solidFill>
                  <a:srgbClr val="92d050"/>
                </a:solidFill>
                <a:latin typeface="Gill Sans MT"/>
                <a:ea typeface="DejaVu Sans"/>
              </a:rPr>
              <a:t>antibióticos recientes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92d050"/>
                </a:solidFill>
                <a:latin typeface="Gill Sans MT"/>
                <a:ea typeface="DejaVu Sans"/>
              </a:rPr>
              <a:t>Enfermedades asociadas. 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Tratamiento habitual del paciente. 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92d050"/>
                </a:solidFill>
                <a:latin typeface="Gill Sans MT"/>
                <a:ea typeface="DejaVu Sans"/>
              </a:rPr>
              <a:t>Síntomas que presenta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: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	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Fiebre, tos, expectoración, dolor pleurítico…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75" name="Picture 8" descr=""/>
          <p:cNvPicPr/>
          <p:nvPr/>
        </p:nvPicPr>
        <p:blipFill>
          <a:blip r:embed="rId1"/>
          <a:srcRect l="1267" t="2303" r="1267" b="15159"/>
          <a:stretch/>
        </p:blipFill>
        <p:spPr>
          <a:xfrm>
            <a:off x="9415440" y="2343600"/>
            <a:ext cx="2575800" cy="1084680"/>
          </a:xfrm>
          <a:prstGeom prst="rect">
            <a:avLst/>
          </a:prstGeom>
          <a:ln>
            <a:noFill/>
          </a:ln>
        </p:spPr>
      </p:pic>
      <p:pic>
        <p:nvPicPr>
          <p:cNvPr id="276" name="Picture 6" descr=""/>
          <p:cNvPicPr/>
          <p:nvPr/>
        </p:nvPicPr>
        <p:blipFill>
          <a:blip r:embed="rId2"/>
          <a:srcRect l="5391" t="5320" r="6793" b="5320"/>
          <a:stretch/>
        </p:blipFill>
        <p:spPr>
          <a:xfrm rot="20716800">
            <a:off x="10844280" y="5229000"/>
            <a:ext cx="1015920" cy="115596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adquirida en la comunidad (nac)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78" name="Imagen 5" descr=""/>
          <p:cNvPicPr/>
          <p:nvPr/>
        </p:nvPicPr>
        <p:blipFill>
          <a:blip r:embed="rId1"/>
          <a:srcRect l="39740" t="23543" r="12966" b="17283"/>
          <a:stretch/>
        </p:blipFill>
        <p:spPr>
          <a:xfrm>
            <a:off x="1271520" y="1357920"/>
            <a:ext cx="8418600" cy="530928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9558360" y="4012560"/>
            <a:ext cx="422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80" name="CustomShape 3"/>
          <p:cNvSpPr/>
          <p:nvPr/>
        </p:nvSpPr>
        <p:spPr>
          <a:xfrm>
            <a:off x="10092600" y="3551760"/>
            <a:ext cx="1655640" cy="912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Añadir serología de atípicas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" descr=""/>
          <p:cNvPicPr/>
          <p:nvPr/>
        </p:nvPicPr>
        <p:blipFill>
          <a:blip r:embed="rId1"/>
          <a:stretch/>
        </p:blipFill>
        <p:spPr>
          <a:xfrm>
            <a:off x="3503880" y="405720"/>
            <a:ext cx="8424360" cy="604584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263520" y="773280"/>
            <a:ext cx="3061080" cy="1900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PNEUMONIA SVERITY INDEX </a:t>
            </a: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(PSI) o FINE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3575880" y="1124640"/>
            <a:ext cx="1655640" cy="359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3"/>
          <p:cNvSpPr/>
          <p:nvPr/>
        </p:nvSpPr>
        <p:spPr>
          <a:xfrm>
            <a:off x="3541320" y="3501000"/>
            <a:ext cx="1329840" cy="359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4"/>
          <p:cNvSpPr/>
          <p:nvPr/>
        </p:nvSpPr>
        <p:spPr>
          <a:xfrm>
            <a:off x="3585240" y="2206800"/>
            <a:ext cx="2077920" cy="359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5"/>
          <p:cNvSpPr/>
          <p:nvPr/>
        </p:nvSpPr>
        <p:spPr>
          <a:xfrm>
            <a:off x="3585240" y="4796640"/>
            <a:ext cx="1933920" cy="359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6"/>
          <p:cNvSpPr/>
          <p:nvPr/>
        </p:nvSpPr>
        <p:spPr>
          <a:xfrm>
            <a:off x="119160" y="2916000"/>
            <a:ext cx="3061080" cy="1529280"/>
          </a:xfrm>
          <a:prstGeom prst="rect">
            <a:avLst/>
          </a:prstGeom>
          <a:gradFill rotWithShape="0">
            <a:gsLst>
              <a:gs pos="0">
                <a:srgbClr val="ffccbe"/>
              </a:gs>
              <a:gs pos="100000">
                <a:srgbClr val="ffe9e6"/>
              </a:gs>
            </a:gsLst>
            <a:lin ang="16200000"/>
          </a:gradFill>
          <a:ln>
            <a:solidFill>
              <a:srgbClr val="c8632b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s-ES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20 VARIABLES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 Edad, sexo, comorbilidades, signos vitales, alteraciones analíticas y RX.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88" name="CustomShape 7"/>
          <p:cNvSpPr/>
          <p:nvPr/>
        </p:nvSpPr>
        <p:spPr>
          <a:xfrm>
            <a:off x="7795800" y="2982960"/>
            <a:ext cx="4247640" cy="1035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CLASE I-II </a:t>
            </a:r>
            <a:r>
              <a:rPr b="1" lang="es-ES" sz="1800" spc="-1" strike="noStrike">
                <a:solidFill>
                  <a:srgbClr val="c00000"/>
                </a:solidFill>
                <a:latin typeface="Wingdings"/>
                <a:ea typeface="DejaVu Sans"/>
              </a:rPr>
              <a:t></a:t>
            </a: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tto ambulatorio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CLASE III </a:t>
            </a:r>
            <a:r>
              <a:rPr b="1" lang="es-ES" sz="1800" spc="-1" strike="noStrike">
                <a:solidFill>
                  <a:srgbClr val="c00000"/>
                </a:solidFill>
                <a:latin typeface="Wingdings"/>
                <a:ea typeface="DejaVu Sans"/>
              </a:rPr>
              <a:t></a:t>
            </a: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 observación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CLASE IV-V</a:t>
            </a:r>
            <a:r>
              <a:rPr b="1" lang="es-ES" sz="1800" spc="-1" strike="noStrike">
                <a:solidFill>
                  <a:srgbClr val="c00000"/>
                </a:solidFill>
                <a:latin typeface="Wingdings"/>
                <a:ea typeface="DejaVu Sans"/>
              </a:rPr>
              <a:t></a:t>
            </a: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c00000"/>
                </a:solidFill>
                <a:latin typeface="Arial"/>
                <a:ea typeface="DejaVu Sans"/>
              </a:rPr>
              <a:t> ingreso hospitalario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4565160" y="260640"/>
            <a:ext cx="3061080" cy="9500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ESCALA CURB-65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90" name="Imagen 3" descr=""/>
          <p:cNvPicPr/>
          <p:nvPr/>
        </p:nvPicPr>
        <p:blipFill>
          <a:blip r:embed="rId1"/>
          <a:srcRect l="1408" t="15817" r="8126" b="10221"/>
          <a:stretch/>
        </p:blipFill>
        <p:spPr>
          <a:xfrm>
            <a:off x="581040" y="1340640"/>
            <a:ext cx="11028960" cy="5069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838440" y="2761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adquirida en la comunidad (nac).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9972720" y="1628640"/>
            <a:ext cx="422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pic>
        <p:nvPicPr>
          <p:cNvPr id="293" name="Picture 4" descr=""/>
          <p:cNvPicPr/>
          <p:nvPr/>
        </p:nvPicPr>
        <p:blipFill>
          <a:blip r:embed="rId1"/>
          <a:srcRect l="0" t="0" r="0" b="3091"/>
          <a:stretch/>
        </p:blipFill>
        <p:spPr>
          <a:xfrm>
            <a:off x="1909440" y="4797000"/>
            <a:ext cx="3321720" cy="1943640"/>
          </a:xfrm>
          <a:prstGeom prst="rect">
            <a:avLst/>
          </a:prstGeom>
          <a:ln>
            <a:noFill/>
          </a:ln>
        </p:spPr>
      </p:pic>
      <p:pic>
        <p:nvPicPr>
          <p:cNvPr id="294" name="Picture 2" descr=""/>
          <p:cNvPicPr/>
          <p:nvPr/>
        </p:nvPicPr>
        <p:blipFill>
          <a:blip r:embed="rId2"/>
          <a:stretch/>
        </p:blipFill>
        <p:spPr>
          <a:xfrm>
            <a:off x="6934320" y="4797000"/>
            <a:ext cx="3337200" cy="1943640"/>
          </a:xfrm>
          <a:prstGeom prst="rect">
            <a:avLst/>
          </a:prstGeom>
          <a:ln>
            <a:noFill/>
          </a:ln>
        </p:spPr>
      </p:pic>
      <p:graphicFrame>
        <p:nvGraphicFramePr>
          <p:cNvPr id="295" name="Table 3"/>
          <p:cNvGraphicFramePr/>
          <p:nvPr/>
        </p:nvGraphicFramePr>
        <p:xfrm>
          <a:off x="581040" y="1196640"/>
          <a:ext cx="11028960" cy="3201840"/>
        </p:xfrm>
        <a:graphic>
          <a:graphicData uri="http://schemas.openxmlformats.org/drawingml/2006/table">
            <a:tbl>
              <a:tblPr/>
              <a:tblGrid>
                <a:gridCol w="5514480"/>
                <a:gridCol w="5514840"/>
              </a:tblGrid>
              <a:tr h="347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NEUMONÍA TÍPICA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ac77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NEUMONÍA ATÍPICA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ac777"/>
                    </a:solidFill>
                  </a:tcPr>
                </a:tc>
              </a:tr>
              <a:tr h="603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es-ES" sz="1800" spc="-1" strike="noStrike">
                          <a:solidFill>
                            <a:srgbClr val="c67d08"/>
                          </a:solidFill>
                          <a:latin typeface="Arial"/>
                        </a:rPr>
                        <a:t>S.Pneumoniae, H.influenzae,  S.Aureus, Legionella..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es-ES" sz="1800" spc="-1" strike="noStrike">
                          <a:solidFill>
                            <a:srgbClr val="c67d08"/>
                          </a:solidFill>
                          <a:latin typeface="Arial"/>
                        </a:rPr>
                        <a:t>Mycoplasma pneumoniae, chlamydia, Coxiella, Legionella..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  <a:tr h="347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Inicio brusco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Inicio más subagudo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</a:tr>
              <a:tr h="347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Fiebre elevada, tos y expectoración purulenta.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b050"/>
                          </a:solidFill>
                          <a:latin typeface="Arial"/>
                        </a:rPr>
                        <a:t>Tos seca no productiva.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  <a:tr h="603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Dolor </a:t>
                      </a:r>
                      <a:r>
                        <a:rPr b="1" lang="es-ES" sz="1800" spc="-1" strike="noStrike">
                          <a:solidFill>
                            <a:srgbClr val="ffc000"/>
                          </a:solidFill>
                          <a:latin typeface="Arial"/>
                          <a:ea typeface="DejaVu Sans"/>
                        </a:rPr>
                        <a:t>pleurítico y soplo tubárico.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c000"/>
                          </a:solidFill>
                          <a:latin typeface="Arial"/>
                        </a:rPr>
                        <a:t>Síntomas </a:t>
                      </a:r>
                      <a:r>
                        <a:rPr b="1" lang="es-ES" sz="1800" spc="-1" strike="noStrike">
                          <a:solidFill>
                            <a:srgbClr val="ffc000"/>
                          </a:solidFill>
                          <a:latin typeface="Arial"/>
                          <a:ea typeface="DejaVu Sans"/>
                        </a:rPr>
                        <a:t>extrapulmonares (artromialgias, cefalea, diarrea).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</a:tr>
              <a:tr h="347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Leucocitosis con predominio de PMN.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Leucocitos normales</a:t>
                      </a:r>
                      <a:r>
                        <a:rPr b="1" lang="es-ES" sz="1800" spc="-1" strike="noStrike">
                          <a:solidFill>
                            <a:srgbClr val="00b0f0"/>
                          </a:solidFill>
                          <a:latin typeface="Arial"/>
                          <a:ea typeface="DejaVu Sans"/>
                        </a:rPr>
                        <a:t>. Frecuente linfocitosis.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dfcc"/>
                    </a:solidFill>
                  </a:tcPr>
                </a:tc>
              </a:tr>
              <a:tr h="603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dc1452"/>
                          </a:solidFill>
                          <a:latin typeface="Arial"/>
                        </a:rPr>
                        <a:t>RX: condensación alveolar con broncograma aéreo.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dc1452"/>
                          </a:solidFill>
                          <a:latin typeface="Arial"/>
                        </a:rPr>
                        <a:t>RX: Patrón intersticial.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0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031760" y="507240"/>
            <a:ext cx="1012752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89 años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, IABVD, con AP destacable de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enfermedad renal crónica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estadio IIIA que acude a urgencias refiriendo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sensación distérmica de cinco días de evolución y tos con expectoración verdosa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. Se encuentra vigil, orientada y colaboradora. En consulta de triaje: Tª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38,5ºC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,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SatO2 basal 92%,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FC 105 lpm, FR 15 rpm, T.A. 140/80.  En analítica: pH 7,4, nitrógeno ureico 30 mg/dl, Na 140 mEq/L, Gluc 105 mg/dl, hto 39%,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pAO2 70 mmHg.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 base a estos hallazgos y a la radiología adjunta ¿Cuál sería la actitud más correcta?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4662000" y="3136320"/>
            <a:ext cx="737964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en sillones ambulatorios tras instaurar oxigenoterapia y antibioterapia.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durante 12 horas en observación y valorar alta hospitalaria si no empeora la radiología.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d0d0d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d0d0d"/>
                </a:solidFill>
                <a:latin typeface="Gill Sans MT"/>
                <a:ea typeface="DejaVu Sans"/>
              </a:rPr>
              <a:t>Valorar ingreso hospitalario en Neumología/M. Interna.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Contactar con UCI.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98" name="Picture 2" descr=""/>
          <p:cNvPicPr/>
          <p:nvPr/>
        </p:nvPicPr>
        <p:blipFill>
          <a:blip r:embed="rId1"/>
          <a:srcRect l="0" t="0" r="46094" b="0"/>
          <a:stretch/>
        </p:blipFill>
        <p:spPr>
          <a:xfrm>
            <a:off x="767520" y="3136320"/>
            <a:ext cx="3685680" cy="28339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299" name="Picture 12" descr=""/>
          <p:cNvPicPr/>
          <p:nvPr/>
        </p:nvPicPr>
        <p:blipFill>
          <a:blip r:embed="rId2"/>
          <a:srcRect l="2497" t="0" r="5146" b="14133"/>
          <a:stretch/>
        </p:blipFill>
        <p:spPr>
          <a:xfrm>
            <a:off x="10771200" y="544536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31760" y="507240"/>
            <a:ext cx="1012752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89 años, IABVD, con AP destacable de enfermedad renal crónica estadio IIIA que acude a urgencias refiriendo sensación distérmica de cinco días de evolución y tos con expectoración verdosa. Se encuentra vigil, orientada y colaboradora. En consulta de triaje: Tª 38,5ºC, SatO2 basal 92%, FC 105 lpm, FR 15 rpm, T.A. 140/80.  En analítica: pH 7,4, nitrógeno ureico 30 mg/dl, Na 140 mEq/L, Gluc 105 mg/dl, hto 39%, pAO2 70 mmHg.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 base a estos hallazgos y a la radiología adjunta ¿Cuál sería la actitud más correcta?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4662000" y="3136320"/>
            <a:ext cx="737964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en sillones ambulatorios tras instaurar oxigenoterapia y antibioterapia.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durante 12 horas en observación y valorar alta hospitalaria si no empeora la radiología.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Gill Sans MT"/>
              <a:buAutoNum type="arabicPeriod"/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Valorar ingreso hospitalario en Neumología/M. Interna.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Contactar con UCI.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02" name="Picture 2" descr=""/>
          <p:cNvPicPr/>
          <p:nvPr/>
        </p:nvPicPr>
        <p:blipFill>
          <a:blip r:embed="rId1"/>
          <a:srcRect l="0" t="0" r="46094" b="0"/>
          <a:stretch/>
        </p:blipFill>
        <p:spPr>
          <a:xfrm>
            <a:off x="911520" y="3303720"/>
            <a:ext cx="3421440" cy="24991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303" name="Picture 12" descr=""/>
          <p:cNvPicPr/>
          <p:nvPr/>
        </p:nvPicPr>
        <p:blipFill>
          <a:blip r:embed="rId2"/>
          <a:srcRect l="2497" t="0" r="5146" b="14133"/>
          <a:stretch/>
        </p:blipFill>
        <p:spPr>
          <a:xfrm>
            <a:off x="10735560" y="544536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1031760" y="507240"/>
            <a:ext cx="1012752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Hombre de 50 años sin AP de interés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que es derivado a urgencias desde su centro de salud por sospecha de neumonía en contexto de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fiebre de 38º de una semana de evolución.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 su llegada a urgencias se encuentra estable hemodinámicamente, sin embargo, presenta una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frecuencia respiratoria &gt;30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rpm con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tiraje generalizado, respiración abdominal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y tendencia a la agitación. Requiere además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ventimask a 8 lpm y FiO2 40% para mantener SatO2 del 94%.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 base a estos hallazgos y a la radiología adjunta ¿Cuál sería la actitud más correcta?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439880" y="3429000"/>
            <a:ext cx="737964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en sillones ambulatorios tras instaurar oxigenoterapia y antibioterapia.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durante 12 horas en observación y valorar alta hospitalaria si no empeora la radiología.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Valorar ingreso hospitalario en Neumología/M. Interna.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Contactar con UCI.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06" name="Picture 2" descr=""/>
          <p:cNvPicPr/>
          <p:nvPr/>
        </p:nvPicPr>
        <p:blipFill>
          <a:blip r:embed="rId1"/>
          <a:stretch/>
        </p:blipFill>
        <p:spPr>
          <a:xfrm>
            <a:off x="1031760" y="3478680"/>
            <a:ext cx="3139200" cy="28897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307" name="Picture 12" descr=""/>
          <p:cNvPicPr/>
          <p:nvPr/>
        </p:nvPicPr>
        <p:blipFill>
          <a:blip r:embed="rId2"/>
          <a:srcRect l="2497" t="0" r="5146" b="14133"/>
          <a:stretch/>
        </p:blipFill>
        <p:spPr>
          <a:xfrm>
            <a:off x="10735560" y="534852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31760" y="507240"/>
            <a:ext cx="1012752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Hombre de 50 años sin AP de interés que es derivado a urgencias desde su centro de salud por sospecha de neumonía en contexto de fiebre de 38º de una semana de evolución.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 su llegada a urgencias se encuentra estable hemodinámicamente, sin embargo, presenta una frecuencia respiratoria &gt;30 rpm con tiraje generalizado, respiración abdominal y tendencia a la agitación. Requiere además ventimask a 8 lpm y FiO2 40% para mantener SatO2 del 94%.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 base a estos hallazgos y a la radiología adjunta ¿Cuál sería la actitud más correcta?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4662000" y="3136320"/>
            <a:ext cx="737964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en sillones ambulatorios tras instaurar oxigenoterapia y antibioterapia.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Vigilancia durante 12 horas en observación y valorar alta hospitalaria si no empeora la radiología.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Valorar ingreso hospitalario en Neumología/M. Interna.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Gill Sans MT"/>
              <a:buAutoNum type="arabicPeriod"/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Contactar con UCI.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10" name="Picture 2" descr=""/>
          <p:cNvPicPr/>
          <p:nvPr/>
        </p:nvPicPr>
        <p:blipFill>
          <a:blip r:embed="rId1"/>
          <a:stretch/>
        </p:blipFill>
        <p:spPr>
          <a:xfrm>
            <a:off x="1281240" y="3107520"/>
            <a:ext cx="2889720" cy="28897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311" name="Picture 12" descr=""/>
          <p:cNvPicPr/>
          <p:nvPr/>
        </p:nvPicPr>
        <p:blipFill>
          <a:blip r:embed="rId2"/>
          <a:srcRect l="2497" t="0" r="5146" b="14133"/>
          <a:stretch/>
        </p:blipFill>
        <p:spPr>
          <a:xfrm>
            <a:off x="10735560" y="532152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39000"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adquirida en la comunidad (nac).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13" name="Imagen 1" descr=""/>
          <p:cNvPicPr/>
          <p:nvPr/>
        </p:nvPicPr>
        <p:blipFill>
          <a:blip r:embed="rId1"/>
          <a:srcRect l="40864" t="25241" r="14161" b="36836"/>
          <a:stretch/>
        </p:blipFill>
        <p:spPr>
          <a:xfrm>
            <a:off x="1219320" y="1370880"/>
            <a:ext cx="8235360" cy="3773880"/>
          </a:xfrm>
          <a:prstGeom prst="rect">
            <a:avLst/>
          </a:prstGeom>
          <a:ln>
            <a:noFill/>
          </a:ln>
        </p:spPr>
      </p:pic>
      <p:pic>
        <p:nvPicPr>
          <p:cNvPr id="314" name="Picture 2" descr=""/>
          <p:cNvPicPr/>
          <p:nvPr/>
        </p:nvPicPr>
        <p:blipFill>
          <a:blip r:embed="rId2"/>
          <a:stretch/>
        </p:blipFill>
        <p:spPr>
          <a:xfrm>
            <a:off x="4104000" y="5301360"/>
            <a:ext cx="2930400" cy="1240920"/>
          </a:xfrm>
          <a:prstGeom prst="rect">
            <a:avLst/>
          </a:prstGeom>
          <a:ln>
            <a:noFill/>
          </a:ln>
        </p:spPr>
      </p:pic>
      <p:sp>
        <p:nvSpPr>
          <p:cNvPr id="315" name="CustomShape 2"/>
          <p:cNvSpPr/>
          <p:nvPr/>
        </p:nvSpPr>
        <p:spPr>
          <a:xfrm>
            <a:off x="9338040" y="1812240"/>
            <a:ext cx="422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316" name="CustomShape 3"/>
          <p:cNvSpPr/>
          <p:nvPr/>
        </p:nvSpPr>
        <p:spPr>
          <a:xfrm>
            <a:off x="9818280" y="1340640"/>
            <a:ext cx="1821600" cy="15501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-Acidosis respiratoria severa.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-Glasgow 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≤ </a:t>
            </a:r>
            <a:r>
              <a:rPr b="1" lang="es-ES" sz="1600" spc="-1" strike="noStrike">
                <a:solidFill>
                  <a:srgbClr val="000000"/>
                </a:solidFill>
                <a:latin typeface="Gill Sans MT"/>
                <a:ea typeface="DejaVu Sans"/>
              </a:rPr>
              <a:t>8 puntos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317" name="Picture 2" descr=""/>
          <p:cNvPicPr/>
          <p:nvPr/>
        </p:nvPicPr>
        <p:blipFill>
          <a:blip r:embed="rId3"/>
          <a:stretch/>
        </p:blipFill>
        <p:spPr>
          <a:xfrm>
            <a:off x="47160" y="4788360"/>
            <a:ext cx="2752920" cy="2024280"/>
          </a:xfrm>
          <a:prstGeom prst="rect">
            <a:avLst/>
          </a:prstGeom>
          <a:ln>
            <a:noFill/>
          </a:ln>
        </p:spPr>
      </p:pic>
      <p:pic>
        <p:nvPicPr>
          <p:cNvPr id="318" name="Picture 2" descr=""/>
          <p:cNvPicPr/>
          <p:nvPr/>
        </p:nvPicPr>
        <p:blipFill>
          <a:blip r:embed="rId4"/>
          <a:stretch/>
        </p:blipFill>
        <p:spPr>
          <a:xfrm>
            <a:off x="8087760" y="4264560"/>
            <a:ext cx="3936240" cy="2476080"/>
          </a:xfrm>
          <a:prstGeom prst="rect">
            <a:avLst/>
          </a:prstGeom>
          <a:ln>
            <a:noFill/>
          </a:ln>
        </p:spPr>
      </p:pic>
      <p:sp>
        <p:nvSpPr>
          <p:cNvPr id="319" name="CustomShape 4"/>
          <p:cNvSpPr/>
          <p:nvPr/>
        </p:nvSpPr>
        <p:spPr>
          <a:xfrm>
            <a:off x="83520" y="2628360"/>
            <a:ext cx="1087200" cy="6487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20" name="CustomShape 5"/>
          <p:cNvSpPr/>
          <p:nvPr/>
        </p:nvSpPr>
        <p:spPr>
          <a:xfrm>
            <a:off x="7488720" y="2799720"/>
            <a:ext cx="1055160" cy="6487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838080" y="28080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Disnea: etiología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33" name="Picture 2" descr=""/>
          <p:cNvPicPr/>
          <p:nvPr/>
        </p:nvPicPr>
        <p:blipFill>
          <a:blip r:embed="rId1"/>
          <a:srcRect l="0" t="7310" r="0" b="0"/>
          <a:stretch/>
        </p:blipFill>
        <p:spPr>
          <a:xfrm>
            <a:off x="1335600" y="1500120"/>
            <a:ext cx="9519840" cy="507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031760" y="787680"/>
            <a:ext cx="10127520" cy="16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19 años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que acude a consulta de urgencias por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síndrome febril de 4 días de evolución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. Tras un estudio completo es diagnosticada de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neumonía adquirida en la comunidad de lóbulo inferior derecho, FINE= 1, CURB-65=0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¿Cuál es el tratamiento más indicado?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1006920" y="285300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Amoxicilina-clavulánico 1g v.o. /8 horas en monoterapia durante 7 días.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Cefditoreno 400 mg v.o./12 horas en monoterapia durante 10 días.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Amoxicilina-clavulánico 1g v.o./8 horas 7 días asociado a azitromicina 500 mg v.o./24 horas 3-5 días.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Azitromicina 500 mg v.o./24 horas en monoterapia durante 14 días.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23" name="Picture 12" descr=""/>
          <p:cNvPicPr/>
          <p:nvPr/>
        </p:nvPicPr>
        <p:blipFill>
          <a:blip r:embed="rId1"/>
          <a:srcRect l="2485" t="0" r="5150" b="14139"/>
          <a:stretch/>
        </p:blipFill>
        <p:spPr>
          <a:xfrm>
            <a:off x="9912600" y="4775400"/>
            <a:ext cx="1846080" cy="183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031760" y="787680"/>
            <a:ext cx="10127520" cy="16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Mujer de 19 años que acude a consulta de urgencias por síndrome febril de 4 días de evolución. Tras un estudio completo es diagnosticada de neumonía adquirida en la comunidad de lóbulo inferior derecho, FINE= I, CURB-65=0.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¿Cuál es el tratamiento más indicado?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1031760" y="2532240"/>
            <a:ext cx="93913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Amoxicilina-clavulánico 1g v.o. /8 horas en monoterapia durante 7 días.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Cefditoreno 400 mg v.o./12 horas en monoterapia durante 10 días.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Gill Sans MT"/>
              <a:buAutoNum type="arabicPeriod"/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Amoxicilina-clavulánico 1g v.o./8 horas 7 días asociado a azitromicina 500 mg v.o./24 horas 3-5 días.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Azitromicina 500 mg v.o./24 horas en monoterapia durante 14 días.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26" name="Picture 12" descr=""/>
          <p:cNvPicPr/>
          <p:nvPr/>
        </p:nvPicPr>
        <p:blipFill>
          <a:blip r:embed="rId1"/>
          <a:srcRect l="2482" t="0" r="5141" b="14128"/>
          <a:stretch/>
        </p:blipFill>
        <p:spPr>
          <a:xfrm>
            <a:off x="9984600" y="4760280"/>
            <a:ext cx="1888200" cy="187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n 3" descr=""/>
          <p:cNvPicPr/>
          <p:nvPr/>
        </p:nvPicPr>
        <p:blipFill>
          <a:blip r:embed="rId1"/>
          <a:srcRect l="0" t="-39" r="0" b="0"/>
          <a:stretch/>
        </p:blipFill>
        <p:spPr>
          <a:xfrm>
            <a:off x="0" y="-2520"/>
            <a:ext cx="12191400" cy="685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2231280" y="964800"/>
            <a:ext cx="7728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"/>
          <p:cNvSpPr/>
          <p:nvPr/>
        </p:nvSpPr>
        <p:spPr>
          <a:xfrm>
            <a:off x="2231280" y="2638080"/>
            <a:ext cx="7728480" cy="31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Imagen 4" descr=""/>
          <p:cNvPicPr/>
          <p:nvPr/>
        </p:nvPicPr>
        <p:blipFill>
          <a:blip r:embed="rId1"/>
          <a:stretch/>
        </p:blipFill>
        <p:spPr>
          <a:xfrm>
            <a:off x="0" y="1800"/>
            <a:ext cx="12191400" cy="685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231280" y="964800"/>
            <a:ext cx="7728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2"/>
          <p:cNvSpPr/>
          <p:nvPr/>
        </p:nvSpPr>
        <p:spPr>
          <a:xfrm>
            <a:off x="2231280" y="2638080"/>
            <a:ext cx="7728480" cy="31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3" name="Imagen 4" descr=""/>
          <p:cNvPicPr/>
          <p:nvPr/>
        </p:nvPicPr>
        <p:blipFill>
          <a:blip r:embed="rId1"/>
          <a:stretch/>
        </p:blipFill>
        <p:spPr>
          <a:xfrm>
            <a:off x="0" y="1800"/>
            <a:ext cx="12191400" cy="685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nosocomial.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1055160" y="1596240"/>
            <a:ext cx="9888480" cy="9126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404040"/>
                </a:solidFill>
                <a:latin typeface="Gill Sans MT"/>
                <a:ea typeface="DejaVu Sans"/>
              </a:rPr>
              <a:t>AQUELLA QUE SE DESARROLLA A PARTIR DE LAS PRIMERAS </a:t>
            </a:r>
            <a:r>
              <a:rPr b="1" lang="es-ES" sz="1800" spc="-1" strike="noStrike" u="sng">
                <a:solidFill>
                  <a:srgbClr val="404040"/>
                </a:solidFill>
                <a:uFillTx/>
                <a:latin typeface="Gill Sans MT"/>
                <a:ea typeface="DejaVu Sans"/>
              </a:rPr>
              <a:t>48 HORAS </a:t>
            </a:r>
            <a:r>
              <a:rPr b="1" lang="es-ES" sz="1800" spc="-1" strike="noStrike">
                <a:solidFill>
                  <a:srgbClr val="404040"/>
                </a:solidFill>
                <a:latin typeface="Gill Sans MT"/>
                <a:ea typeface="DejaVu Sans"/>
              </a:rPr>
              <a:t>DE ESTANCIA HOSPITALARIA </a:t>
            </a:r>
            <a:r>
              <a:rPr b="1" lang="es-ES" sz="1800" spc="-1" strike="noStrike" u="sng">
                <a:solidFill>
                  <a:srgbClr val="404040"/>
                </a:solidFill>
                <a:uFillTx/>
                <a:latin typeface="Gill Sans MT"/>
                <a:ea typeface="DejaVu Sans"/>
              </a:rPr>
              <a:t>HASTA LOS PRIMEROS 7 DÍAS TRAS EL ALTA</a:t>
            </a:r>
            <a:r>
              <a:rPr b="1" lang="es-ES" sz="1800" spc="-1" strike="noStrike">
                <a:solidFill>
                  <a:srgbClr val="404040"/>
                </a:solidFill>
                <a:latin typeface="Gill Sans MT"/>
                <a:ea typeface="DejaVu Sans"/>
              </a:rPr>
              <a:t>.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pic>
        <p:nvPicPr>
          <p:cNvPr id="336" name="Picture 6" descr=""/>
          <p:cNvPicPr/>
          <p:nvPr/>
        </p:nvPicPr>
        <p:blipFill>
          <a:blip r:embed="rId1"/>
          <a:srcRect l="33979" t="58230" r="48653" b="14877"/>
          <a:stretch/>
        </p:blipFill>
        <p:spPr>
          <a:xfrm>
            <a:off x="5088960" y="3333240"/>
            <a:ext cx="2010600" cy="8006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2743200" y="4525560"/>
            <a:ext cx="2066760" cy="8114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NN DE INICIO PRECOZ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38" name="Line 4"/>
          <p:cNvSpPr/>
          <p:nvPr/>
        </p:nvSpPr>
        <p:spPr>
          <a:xfrm>
            <a:off x="6094800" y="4344120"/>
            <a:ext cx="0" cy="1884960"/>
          </a:xfrm>
          <a:prstGeom prst="line">
            <a:avLst/>
          </a:prstGeom>
          <a:ln cap="rnd" w="9360">
            <a:solidFill>
              <a:srgbClr val="ff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5"/>
          <p:cNvSpPr/>
          <p:nvPr/>
        </p:nvSpPr>
        <p:spPr>
          <a:xfrm>
            <a:off x="7378560" y="4525560"/>
            <a:ext cx="2066760" cy="8114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NN DE INICIO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TARDÍO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40" name="CustomShape 6"/>
          <p:cNvSpPr/>
          <p:nvPr/>
        </p:nvSpPr>
        <p:spPr>
          <a:xfrm>
            <a:off x="7278840" y="3429000"/>
            <a:ext cx="2010600" cy="5158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Gill Sans MT"/>
                <a:ea typeface="DejaVu Sans"/>
              </a:rPr>
              <a:t>Desde el 1er día de la 1ª hospitalización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nosocomial.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294480" y="1352520"/>
            <a:ext cx="736560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Segunda causa de infección hospitalaria.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Primera causa de muerte nosocomial de origen infeccioso.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Los gérmenes que la originan son más agresivos que en las NAC.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Se adquieren por 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tres mecanismos: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	</a:t>
            </a: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Aspiración de contenido orofaríngeo.</a:t>
            </a: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Inhalación de aerosoles.</a:t>
            </a: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Diseminación a partir de otro foco séptico.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343" name="Picture 2" descr=""/>
          <p:cNvPicPr/>
          <p:nvPr/>
        </p:nvPicPr>
        <p:blipFill>
          <a:blip r:embed="rId1"/>
          <a:stretch/>
        </p:blipFill>
        <p:spPr>
          <a:xfrm>
            <a:off x="8040240" y="1375200"/>
            <a:ext cx="3420360" cy="20876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44" name="Picture 8" descr=""/>
          <p:cNvPicPr/>
          <p:nvPr/>
        </p:nvPicPr>
        <p:blipFill>
          <a:blip r:embed="rId2"/>
          <a:srcRect l="0" t="0" r="0" b="12960"/>
          <a:stretch/>
        </p:blipFill>
        <p:spPr>
          <a:xfrm>
            <a:off x="7536240" y="4623120"/>
            <a:ext cx="4064040" cy="1763280"/>
          </a:xfrm>
          <a:prstGeom prst="rect">
            <a:avLst/>
          </a:prstGeom>
          <a:ln>
            <a:noFill/>
          </a:ln>
        </p:spPr>
      </p:pic>
      <p:sp>
        <p:nvSpPr>
          <p:cNvPr id="345" name="CustomShape 3"/>
          <p:cNvSpPr/>
          <p:nvPr/>
        </p:nvSpPr>
        <p:spPr>
          <a:xfrm>
            <a:off x="738720" y="4863600"/>
            <a:ext cx="6477120" cy="14616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404040"/>
                </a:solidFill>
                <a:latin typeface="Gill Sans MT"/>
                <a:ea typeface="DejaVu Sans"/>
              </a:rPr>
              <a:t>EL TRATAMIENTO ANTIBIÓTICO EMPÍRICO SE GUIARÁ POR EL PERFIL TEMPORAL Y LA PRESENCIA DE </a:t>
            </a:r>
            <a:r>
              <a:rPr b="1" lang="es-ES" sz="1800" spc="-1" strike="noStrike">
                <a:solidFill>
                  <a:srgbClr val="c00000"/>
                </a:solidFill>
                <a:latin typeface="Gill Sans MT"/>
                <a:ea typeface="DejaVu Sans"/>
              </a:rPr>
              <a:t>FACTORES DE RIESGO PARA GÉRMENES MULTIRRESISTENTES.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0" dur="indefinite" restart="never" nodeType="tmRoot">
          <p:childTnLst>
            <p:seq>
              <p:cTn id="131" dur="indefinite" nodeType="mainSeq">
                <p:childTnLst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838080" y="1051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Neumonía nosocomial.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47" name="Imagen 5" descr=""/>
          <p:cNvPicPr/>
          <p:nvPr/>
        </p:nvPicPr>
        <p:blipFill>
          <a:blip r:embed="rId1"/>
          <a:stretch/>
        </p:blipFill>
        <p:spPr>
          <a:xfrm>
            <a:off x="253440" y="1008720"/>
            <a:ext cx="7263360" cy="541548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4007880" y="6507000"/>
            <a:ext cx="48776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0" lang="es-ES" sz="1400" spc="-1" strike="noStrike">
                <a:solidFill>
                  <a:srgbClr val="000000"/>
                </a:solidFill>
                <a:latin typeface="Gill Sans MT"/>
                <a:ea typeface="DejaVu Sans"/>
              </a:rPr>
              <a:t>J. Blanquer et al / Arch Bronconeumol. 2011;47(10):510–520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349" name="Picture 8" descr=""/>
          <p:cNvPicPr/>
          <p:nvPr/>
        </p:nvPicPr>
        <p:blipFill>
          <a:blip r:embed="rId2"/>
          <a:srcRect l="0" t="0" r="0" b="12960"/>
          <a:stretch/>
        </p:blipFill>
        <p:spPr>
          <a:xfrm>
            <a:off x="7702920" y="1412640"/>
            <a:ext cx="3823560" cy="2447640"/>
          </a:xfrm>
          <a:prstGeom prst="rect">
            <a:avLst/>
          </a:prstGeom>
          <a:ln>
            <a:noFill/>
          </a:ln>
        </p:spPr>
      </p:pic>
      <p:sp>
        <p:nvSpPr>
          <p:cNvPr id="350" name="CustomShape 3"/>
          <p:cNvSpPr/>
          <p:nvPr/>
        </p:nvSpPr>
        <p:spPr>
          <a:xfrm>
            <a:off x="479520" y="4077000"/>
            <a:ext cx="6624000" cy="2347200"/>
          </a:xfrm>
          <a:prstGeom prst="rect">
            <a:avLst/>
          </a:prstGeom>
          <a:noFill/>
          <a:ln w="38160">
            <a:solidFill>
              <a:srgbClr val="fcb24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1" name="Imagen 5" descr=""/>
          <p:cNvPicPr/>
          <p:nvPr/>
        </p:nvPicPr>
        <p:blipFill>
          <a:blip r:embed="rId3"/>
          <a:srcRect l="4591" t="61197" r="53794" b="11884"/>
          <a:stretch/>
        </p:blipFill>
        <p:spPr>
          <a:xfrm>
            <a:off x="7221240" y="4263480"/>
            <a:ext cx="4706640" cy="197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7" dur="indefinite" restart="never" nodeType="tmRoot">
          <p:childTnLst>
            <p:seq>
              <p:cTn id="138" dur="indefinite" nodeType="mainSeq"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 (AEPOC).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7176240" y="2349000"/>
            <a:ext cx="4607640" cy="35154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354" name="CustomShape 2"/>
          <p:cNvSpPr/>
          <p:nvPr/>
        </p:nvSpPr>
        <p:spPr>
          <a:xfrm>
            <a:off x="191520" y="3963960"/>
            <a:ext cx="6840000" cy="22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" algn="ctr">
              <a:lnSpc>
                <a:spcPct val="100000"/>
              </a:lnSpc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Cambio agudo en la situación clínica basal del paciente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que cursa con </a:t>
            </a:r>
            <a:r>
              <a:rPr b="1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aumento de la disnea, volumen de expectoración, purulencia de esputo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o cualquier combinación de estos tres síntomas 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(</a:t>
            </a:r>
            <a:r>
              <a:rPr b="1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criterios de Anthonisen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)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, y que precisa un cambio terapéutico. </a:t>
            </a:r>
            <a:endParaRPr b="0" lang="es-ES" sz="2000" spc="-1" strike="noStrike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355" name="Picture 2" descr=""/>
          <p:cNvPicPr/>
          <p:nvPr/>
        </p:nvPicPr>
        <p:blipFill>
          <a:blip r:embed="rId2"/>
          <a:stretch/>
        </p:blipFill>
        <p:spPr>
          <a:xfrm>
            <a:off x="1199520" y="1418400"/>
            <a:ext cx="4514040" cy="215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57" name="Imagen 2" descr=""/>
          <p:cNvPicPr/>
          <p:nvPr/>
        </p:nvPicPr>
        <p:blipFill>
          <a:blip r:embed="rId1"/>
          <a:srcRect l="40316" t="41206" r="13477" b="18804"/>
          <a:stretch/>
        </p:blipFill>
        <p:spPr>
          <a:xfrm>
            <a:off x="1847520" y="1412640"/>
            <a:ext cx="8640360" cy="460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838080" y="28080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Disnea: clasificación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159560" y="1486800"/>
            <a:ext cx="219348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ORIGEN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4838040" y="1486800"/>
            <a:ext cx="273960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TIEMPO APARICIÓN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8838000" y="1486800"/>
            <a:ext cx="262368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FORMA PRESENTACIÓN</a:t>
            </a:r>
            <a:endParaRPr b="0" lang="es-ES" sz="2200" spc="-1" strike="noStrike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5020920" y="2551680"/>
            <a:ext cx="28418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Aguda (horas/días).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Subaguda / Crónica (semanas/meses).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Crónica reagudizada.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8838000" y="2551680"/>
            <a:ext cx="2841840" cy="447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Continua/ paroxística.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De reposo/ de esfuerzo.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Según posición: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47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Ortopnea (decúbito supino).</a:t>
            </a:r>
            <a:endParaRPr b="0" lang="es-ES" sz="1800" spc="-1" strike="noStrike">
              <a:latin typeface="Arial"/>
            </a:endParaRPr>
          </a:p>
          <a:p>
            <a:pPr lvl="1" marL="7430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Trepopnea (decúbito lateral).</a:t>
            </a:r>
            <a:endParaRPr b="0" lang="es-ES" sz="1800" spc="-1" strike="noStrike">
              <a:latin typeface="Arial"/>
            </a:endParaRPr>
          </a:p>
          <a:p>
            <a:pPr lvl="1" marL="7430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Platipnea (bipestación).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838080" y="2551680"/>
            <a:ext cx="28418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Recordar etiología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(especialmente cardíaca, pulmonar, mixta).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1322280" y="4684680"/>
            <a:ext cx="7398360" cy="1644840"/>
          </a:xfrm>
          <a:prstGeom prst="rect">
            <a:avLst/>
          </a:prstGeom>
          <a:solidFill>
            <a:srgbClr val="8a6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ffffff"/>
                </a:solidFill>
                <a:latin typeface="Gill Sans MT"/>
                <a:ea typeface="DejaVu Sans"/>
              </a:rPr>
              <a:t>¡TODOS ESTOS DATOS HAN DE GUIAR NUESTRA ANAMNESIS!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59" name="Imagen 4" descr=""/>
          <p:cNvPicPr/>
          <p:nvPr/>
        </p:nvPicPr>
        <p:blipFill>
          <a:blip r:embed="rId1"/>
          <a:srcRect l="39754" t="29857" r="13143" b="21393"/>
          <a:stretch/>
        </p:blipFill>
        <p:spPr>
          <a:xfrm>
            <a:off x="2135520" y="1332360"/>
            <a:ext cx="8712360" cy="518400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1029600" y="1628640"/>
            <a:ext cx="1007280" cy="50328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440">
            <a:solidFill>
              <a:srgbClr val="c8632b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4367880" y="1412640"/>
            <a:ext cx="3743640" cy="1151280"/>
          </a:xfrm>
          <a:prstGeom prst="rect">
            <a:avLst/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2" name="Picture 24" descr=""/>
          <p:cNvPicPr/>
          <p:nvPr/>
        </p:nvPicPr>
        <p:blipFill>
          <a:blip r:embed="rId2"/>
          <a:stretch/>
        </p:blipFill>
        <p:spPr>
          <a:xfrm>
            <a:off x="9408240" y="3429000"/>
            <a:ext cx="2631240" cy="1583280"/>
          </a:xfrm>
          <a:prstGeom prst="rect">
            <a:avLst/>
          </a:prstGeom>
          <a:ln>
            <a:noFill/>
          </a:ln>
        </p:spPr>
      </p:pic>
      <p:sp>
        <p:nvSpPr>
          <p:cNvPr id="363" name="CustomShape 4"/>
          <p:cNvSpPr/>
          <p:nvPr/>
        </p:nvSpPr>
        <p:spPr>
          <a:xfrm>
            <a:off x="4395960" y="3933000"/>
            <a:ext cx="4939920" cy="719280"/>
          </a:xfrm>
          <a:prstGeom prst="rect">
            <a:avLst/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5"/>
          <p:cNvSpPr/>
          <p:nvPr/>
        </p:nvSpPr>
        <p:spPr>
          <a:xfrm>
            <a:off x="1029600" y="2515680"/>
            <a:ext cx="1007280" cy="50328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440">
            <a:solidFill>
              <a:srgbClr val="c8632b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365" name="Picture 2" descr=""/>
          <p:cNvPicPr/>
          <p:nvPr/>
        </p:nvPicPr>
        <p:blipFill>
          <a:blip r:embed="rId3"/>
          <a:srcRect l="0" t="0" r="0" b="17929"/>
          <a:stretch/>
        </p:blipFill>
        <p:spPr>
          <a:xfrm>
            <a:off x="8243640" y="1395360"/>
            <a:ext cx="2604240" cy="1166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1001160" y="31356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67" name="Imagen 5" descr=""/>
          <p:cNvPicPr/>
          <p:nvPr/>
        </p:nvPicPr>
        <p:blipFill>
          <a:blip r:embed="rId1"/>
          <a:srcRect l="20400" t="20118" r="46165" b="28952"/>
          <a:stretch/>
        </p:blipFill>
        <p:spPr>
          <a:xfrm>
            <a:off x="835560" y="1344960"/>
            <a:ext cx="7200000" cy="51757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368" name="CustomShape 2"/>
          <p:cNvSpPr/>
          <p:nvPr/>
        </p:nvSpPr>
        <p:spPr>
          <a:xfrm>
            <a:off x="8544240" y="1556640"/>
            <a:ext cx="3311640" cy="1187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dc1452"/>
                </a:solidFill>
                <a:latin typeface="Arial"/>
                <a:ea typeface="DejaVu Sans"/>
              </a:rPr>
              <a:t>INSUFICIENCIA RESPIRATORIA GLOBAL CON ACIDOSIS RESPIRATORIA.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69" name="CustomShape 3"/>
          <p:cNvSpPr/>
          <p:nvPr/>
        </p:nvSpPr>
        <p:spPr>
          <a:xfrm rot="5400000">
            <a:off x="9697320" y="3177000"/>
            <a:ext cx="1007280" cy="50328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440">
            <a:solidFill>
              <a:srgbClr val="c8632b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370" name="Picture 2" descr=""/>
          <p:cNvPicPr/>
          <p:nvPr/>
        </p:nvPicPr>
        <p:blipFill>
          <a:blip r:embed="rId2"/>
          <a:stretch/>
        </p:blipFill>
        <p:spPr>
          <a:xfrm>
            <a:off x="8342280" y="4100760"/>
            <a:ext cx="3715560" cy="2111760"/>
          </a:xfrm>
          <a:prstGeom prst="rect">
            <a:avLst/>
          </a:prstGeom>
          <a:ln>
            <a:noFill/>
          </a:ln>
        </p:spPr>
      </p:pic>
      <p:sp>
        <p:nvSpPr>
          <p:cNvPr id="371" name="CustomShape 4"/>
          <p:cNvSpPr/>
          <p:nvPr/>
        </p:nvSpPr>
        <p:spPr>
          <a:xfrm>
            <a:off x="2639520" y="3141000"/>
            <a:ext cx="5328000" cy="3071520"/>
          </a:xfrm>
          <a:prstGeom prst="rect">
            <a:avLst/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000000"/>
                </a:solidFill>
                <a:latin typeface="Arial"/>
                <a:ea typeface="DejaVu Sans"/>
              </a:rPr>
              <a:t>¿QUÉ HACEMOS EN URGENCIAS ANTE UNA AEPOC?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73" name="Picture 2" descr=""/>
          <p:cNvPicPr/>
          <p:nvPr/>
        </p:nvPicPr>
        <p:blipFill>
          <a:blip r:embed="rId1"/>
          <a:stretch/>
        </p:blipFill>
        <p:spPr>
          <a:xfrm>
            <a:off x="749520" y="2300400"/>
            <a:ext cx="1923840" cy="219888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483480" y="1720080"/>
            <a:ext cx="2455560" cy="606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ffffff"/>
                </a:solidFill>
                <a:latin typeface="Gill Sans MT"/>
                <a:ea typeface="DejaVu Sans"/>
              </a:rPr>
              <a:t>BRONCODILATACIÓN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3976920" y="1720080"/>
            <a:ext cx="1777680" cy="606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ffffff"/>
                </a:solidFill>
                <a:latin typeface="Gill Sans MT"/>
                <a:ea typeface="DejaVu Sans"/>
              </a:rPr>
              <a:t>CORTICOIDES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376" name="Picture 2" descr=""/>
          <p:cNvPicPr/>
          <p:nvPr/>
        </p:nvPicPr>
        <p:blipFill>
          <a:blip r:embed="rId2"/>
          <a:stretch/>
        </p:blipFill>
        <p:spPr>
          <a:xfrm>
            <a:off x="3903840" y="2230920"/>
            <a:ext cx="1923840" cy="2198880"/>
          </a:xfrm>
          <a:prstGeom prst="rect">
            <a:avLst/>
          </a:prstGeom>
          <a:ln>
            <a:noFill/>
          </a:ln>
        </p:spPr>
      </p:pic>
      <p:pic>
        <p:nvPicPr>
          <p:cNvPr id="377" name="Picture 2" descr=""/>
          <p:cNvPicPr/>
          <p:nvPr/>
        </p:nvPicPr>
        <p:blipFill>
          <a:blip r:embed="rId3"/>
          <a:stretch/>
        </p:blipFill>
        <p:spPr>
          <a:xfrm>
            <a:off x="6620760" y="2230920"/>
            <a:ext cx="1923840" cy="2198880"/>
          </a:xfrm>
          <a:prstGeom prst="rect">
            <a:avLst/>
          </a:prstGeom>
          <a:ln>
            <a:noFill/>
          </a:ln>
        </p:spPr>
      </p:pic>
      <p:sp>
        <p:nvSpPr>
          <p:cNvPr id="378" name="CustomShape 4"/>
          <p:cNvSpPr/>
          <p:nvPr/>
        </p:nvSpPr>
        <p:spPr>
          <a:xfrm>
            <a:off x="9264240" y="1722240"/>
            <a:ext cx="1777680" cy="606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ffffff"/>
                </a:solidFill>
                <a:latin typeface="Gill Sans MT"/>
                <a:ea typeface="DejaVu Sans"/>
              </a:rPr>
              <a:t>ANTIBIÓTICOS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379" name="Picture 2" descr=""/>
          <p:cNvPicPr/>
          <p:nvPr/>
        </p:nvPicPr>
        <p:blipFill>
          <a:blip r:embed="rId4"/>
          <a:stretch/>
        </p:blipFill>
        <p:spPr>
          <a:xfrm>
            <a:off x="9271440" y="2309400"/>
            <a:ext cx="1923840" cy="2198880"/>
          </a:xfrm>
          <a:prstGeom prst="rect">
            <a:avLst/>
          </a:prstGeom>
          <a:ln>
            <a:noFill/>
          </a:ln>
        </p:spPr>
      </p:pic>
      <p:sp>
        <p:nvSpPr>
          <p:cNvPr id="380" name="CustomShape 5"/>
          <p:cNvSpPr/>
          <p:nvPr/>
        </p:nvSpPr>
        <p:spPr>
          <a:xfrm>
            <a:off x="6510960" y="1755720"/>
            <a:ext cx="1996920" cy="606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ffffff"/>
                </a:solidFill>
                <a:latin typeface="Gill Sans MT"/>
                <a:ea typeface="DejaVu Sans"/>
              </a:rPr>
              <a:t>OXIGENOTERAPIA/VMNI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381" name="Picture 2" descr=""/>
          <p:cNvPicPr/>
          <p:nvPr/>
        </p:nvPicPr>
        <p:blipFill>
          <a:blip r:embed="rId5"/>
          <a:srcRect l="0" t="19076" r="0" b="0"/>
          <a:stretch/>
        </p:blipFill>
        <p:spPr>
          <a:xfrm>
            <a:off x="3203280" y="4396320"/>
            <a:ext cx="6067440" cy="229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4483440" y="1635840"/>
            <a:ext cx="3224520" cy="10105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  <a:ea typeface="DejaVu Sans"/>
              </a:rPr>
              <a:t>BRONCODILATACIÓN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142920" y="2853000"/>
            <a:ext cx="12048120" cy="374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Es preferible NO suspender el tratamiento broncodilatador de acción prolongada de base.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De elección: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1" lang="es-ES" sz="20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broncodilatadores de acción corta: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Salbutamol (ventolin)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: 2-4 inhalaciones con cámara espaciadora c/ 4-6 horas ó 2,5-10 mg NBZ c/ 4-6 horas.</a:t>
            </a:r>
            <a:endParaRPr b="0" lang="es-ES" sz="20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b050"/>
                </a:solidFill>
                <a:latin typeface="Gill Sans MT"/>
                <a:ea typeface="DejaVu Sans"/>
              </a:rPr>
              <a:t>Bromuro ipratropio (atrovent):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2-4 inhalaciones con cámara espaciadora c/ 4-6 horas ó 0,5-1 mg NBZ c/ 4-6 horas. </a:t>
            </a:r>
            <a:endParaRPr b="0" lang="es-ES" sz="20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lvl="1" marL="8002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b0f0"/>
                </a:solidFill>
                <a:latin typeface="Gill Sans MT"/>
                <a:ea typeface="DejaVu Sans"/>
              </a:rPr>
              <a:t>Combiprasal (ventolin + atrovent):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1 amp NBZ cada 6-8 horas.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4483440" y="1635840"/>
            <a:ext cx="3224520" cy="10105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  <a:ea typeface="DejaVu Sans"/>
              </a:rPr>
              <a:t>CORTICOIDES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1023840" y="3040560"/>
            <a:ext cx="10321200" cy="34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De elección por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vía sistémica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sea cual sea la intensidad. 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40 mg de prednisona/día o equivalente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(40 mg metilprednisolona/día aprox).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Durante </a:t>
            </a:r>
            <a:r>
              <a:rPr b="1" lang="es-ES" sz="20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7-14 días.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La vía inhalada puede sustituir a la oral en pacientes que se van de alta con exacerbación leve y queremos evitar efectos adversos (pej: hiperglucemia en paciente diabético).</a:t>
            </a:r>
            <a:endParaRPr b="0" lang="es-ES" sz="2000" spc="-1" strike="noStrike">
              <a:latin typeface="Arial"/>
            </a:endParaRPr>
          </a:p>
          <a:p>
            <a:pPr marL="36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No hay evidencia respecto a diferencias de eficacia entre v.o. e i.v.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838080" y="31284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4899600" y="1471680"/>
            <a:ext cx="2585160" cy="1029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  <a:ea typeface="DejaVu Sans"/>
              </a:rPr>
              <a:t>ANTIBIÓTICOS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90" name="Picture 2" descr=""/>
          <p:cNvPicPr/>
          <p:nvPr/>
        </p:nvPicPr>
        <p:blipFill>
          <a:blip r:embed="rId1"/>
          <a:srcRect l="0" t="0" r="6834" b="0"/>
          <a:stretch/>
        </p:blipFill>
        <p:spPr>
          <a:xfrm>
            <a:off x="551520" y="2637000"/>
            <a:ext cx="4200480" cy="34642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391" name="CustomShape 3"/>
          <p:cNvSpPr/>
          <p:nvPr/>
        </p:nvSpPr>
        <p:spPr>
          <a:xfrm>
            <a:off x="5303880" y="3159360"/>
            <a:ext cx="6624000" cy="28332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CONSIDERAR TAMBIÉN EN: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Paciente con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VMNI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 reciente/domiciliaria o que va a iniciarla.</a:t>
            </a:r>
            <a:endParaRPr b="0" lang="es-ES" sz="1800" spc="-1" strike="noStrike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Paciente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exacerbador frecuente 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(2 o más al año).</a:t>
            </a:r>
            <a:endParaRPr b="0" lang="es-ES" sz="1800" spc="-1" strike="noStrike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Limitación severa al flujo aéreo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(FEV1 &lt;50%).</a:t>
            </a:r>
            <a:endParaRPr b="0" lang="es-ES" sz="1800" spc="-1" strike="noStrike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476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Sospecha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pseudomonas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 (AP bronquiectasias) y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otros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multirresistentes</a:t>
            </a: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4" dur="indefinite" restart="never" nodeType="tmRoot">
          <p:childTnLst>
            <p:seq>
              <p:cTn id="145" dur="indefinite" nodeType="mainSeq"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53640" y="3285000"/>
            <a:ext cx="2585160" cy="1029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  <a:ea typeface="DejaVu Sans"/>
              </a:rPr>
              <a:t>ANTIBIÓTICOS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94" name="Imagen 2" descr=""/>
          <p:cNvPicPr/>
          <p:nvPr/>
        </p:nvPicPr>
        <p:blipFill>
          <a:blip r:embed="rId1"/>
          <a:srcRect l="40203" t="26471" r="13029" b="21457"/>
          <a:stretch/>
        </p:blipFill>
        <p:spPr>
          <a:xfrm>
            <a:off x="2724480" y="1337400"/>
            <a:ext cx="8772840" cy="512388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>
            <a:off x="5591880" y="2493000"/>
            <a:ext cx="2375640" cy="64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4"/>
          <p:cNvSpPr/>
          <p:nvPr/>
        </p:nvSpPr>
        <p:spPr>
          <a:xfrm>
            <a:off x="10488600" y="2493000"/>
            <a:ext cx="935280" cy="64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CustomShape 5"/>
          <p:cNvSpPr/>
          <p:nvPr/>
        </p:nvSpPr>
        <p:spPr>
          <a:xfrm>
            <a:off x="2495520" y="2493000"/>
            <a:ext cx="719280" cy="64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6"/>
          <p:cNvSpPr/>
          <p:nvPr/>
        </p:nvSpPr>
        <p:spPr>
          <a:xfrm>
            <a:off x="2639520" y="5085360"/>
            <a:ext cx="1304280" cy="11487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9" name="CustomShape 7"/>
          <p:cNvSpPr/>
          <p:nvPr/>
        </p:nvSpPr>
        <p:spPr>
          <a:xfrm>
            <a:off x="5625720" y="5231880"/>
            <a:ext cx="2621160" cy="8607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0" name="CustomShape 8"/>
          <p:cNvSpPr/>
          <p:nvPr/>
        </p:nvSpPr>
        <p:spPr>
          <a:xfrm>
            <a:off x="10669680" y="5335920"/>
            <a:ext cx="719280" cy="64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02" name="Imagen 5" descr=""/>
          <p:cNvPicPr/>
          <p:nvPr/>
        </p:nvPicPr>
        <p:blipFill>
          <a:blip r:embed="rId1"/>
          <a:srcRect l="45241" t="30251" r="16499" b="17210"/>
          <a:stretch/>
        </p:blipFill>
        <p:spPr>
          <a:xfrm>
            <a:off x="479520" y="2044440"/>
            <a:ext cx="5793480" cy="44719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03" name="Imagen 2" descr=""/>
          <p:cNvPicPr/>
          <p:nvPr/>
        </p:nvPicPr>
        <p:blipFill>
          <a:blip r:embed="rId2"/>
          <a:srcRect l="53561" t="32151" r="3932" b="24798"/>
          <a:stretch/>
        </p:blipFill>
        <p:spPr>
          <a:xfrm>
            <a:off x="6455880" y="1196640"/>
            <a:ext cx="5051880" cy="3527640"/>
          </a:xfrm>
          <a:prstGeom prst="rect">
            <a:avLst/>
          </a:prstGeom>
          <a:ln>
            <a:noFill/>
          </a:ln>
        </p:spPr>
      </p:pic>
      <p:pic>
        <p:nvPicPr>
          <p:cNvPr id="404" name="Picture 24" descr=""/>
          <p:cNvPicPr/>
          <p:nvPr/>
        </p:nvPicPr>
        <p:blipFill>
          <a:blip r:embed="rId3"/>
          <a:stretch/>
        </p:blipFill>
        <p:spPr>
          <a:xfrm>
            <a:off x="6527880" y="4941000"/>
            <a:ext cx="3337200" cy="1716840"/>
          </a:xfrm>
          <a:prstGeom prst="rect">
            <a:avLst/>
          </a:prstGeom>
          <a:ln>
            <a:noFill/>
          </a:ln>
        </p:spPr>
      </p:pic>
      <p:sp>
        <p:nvSpPr>
          <p:cNvPr id="405" name="CustomShape 2"/>
          <p:cNvSpPr/>
          <p:nvPr/>
        </p:nvSpPr>
        <p:spPr>
          <a:xfrm>
            <a:off x="3016440" y="2493000"/>
            <a:ext cx="719280" cy="64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Exacerbación de epoc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07" name="Imagen 2" descr=""/>
          <p:cNvPicPr/>
          <p:nvPr/>
        </p:nvPicPr>
        <p:blipFill>
          <a:blip r:embed="rId1"/>
          <a:srcRect l="39530" t="27662" r="12243" b="16604"/>
          <a:stretch/>
        </p:blipFill>
        <p:spPr>
          <a:xfrm>
            <a:off x="1487880" y="1287360"/>
            <a:ext cx="9720360" cy="524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838080" y="34092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91000"/>
          </a:bodyPr>
          <a:p>
            <a:pPr algn="ctr">
              <a:lnSpc>
                <a:spcPct val="90000"/>
              </a:lnSpc>
            </a:pPr>
            <a:r>
              <a:rPr b="1" lang="es-ES" sz="32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¡pasemos a la práctica!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409" name="Picture 2" descr=""/>
          <p:cNvPicPr/>
          <p:nvPr/>
        </p:nvPicPr>
        <p:blipFill>
          <a:blip r:embed="rId1"/>
          <a:srcRect l="0" t="4972" r="3785" b="6950"/>
          <a:stretch/>
        </p:blipFill>
        <p:spPr>
          <a:xfrm>
            <a:off x="1343520" y="1220760"/>
            <a:ext cx="9576360" cy="551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28080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Disnea: cuantificación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43" name="Picture 4" descr=""/>
          <p:cNvPicPr/>
          <p:nvPr/>
        </p:nvPicPr>
        <p:blipFill>
          <a:blip r:embed="rId1"/>
          <a:stretch/>
        </p:blipFill>
        <p:spPr>
          <a:xfrm>
            <a:off x="6127200" y="1724040"/>
            <a:ext cx="5645520" cy="286596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6624360" y="4887360"/>
            <a:ext cx="47282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Disnea de origen respiratorio: escala mMRC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45" name="Picture 8" descr=""/>
          <p:cNvPicPr/>
          <p:nvPr/>
        </p:nvPicPr>
        <p:blipFill>
          <a:blip r:embed="rId2"/>
          <a:srcRect l="7423" t="14663" r="6448" b="2664"/>
          <a:stretch/>
        </p:blipFill>
        <p:spPr>
          <a:xfrm>
            <a:off x="624240" y="1350000"/>
            <a:ext cx="5470920" cy="3920760"/>
          </a:xfrm>
          <a:prstGeom prst="rect">
            <a:avLst/>
          </a:prstGeom>
          <a:ln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868320" y="5543640"/>
            <a:ext cx="4728240" cy="363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Disnea de origen cardíaco: escala NYHA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2231280" y="691560"/>
            <a:ext cx="772848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c00000"/>
                </a:solidFill>
                <a:latin typeface="Gill Sans MT"/>
                <a:ea typeface="DejaVu Sans"/>
              </a:rPr>
              <a:t>LO PRIMERO AL VER UNA RX….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4519440" y="2565000"/>
            <a:ext cx="7728480" cy="31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5400" spc="-1" strike="noStrike">
                <a:solidFill>
                  <a:srgbClr val="262626"/>
                </a:solidFill>
                <a:latin typeface="Gill Sans MT"/>
                <a:ea typeface="DejaVu Sans"/>
              </a:rPr>
              <a:t>1. ¿ENTRA TODO?</a:t>
            </a:r>
            <a:endParaRPr b="0" lang="es-ES" sz="54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5400" spc="-1" strike="noStrike">
                <a:solidFill>
                  <a:srgbClr val="262626"/>
                </a:solidFill>
                <a:latin typeface="Gill Sans MT"/>
                <a:ea typeface="DejaVu Sans"/>
              </a:rPr>
              <a:t>2. BIEN INSPIRADA</a:t>
            </a:r>
            <a:endParaRPr b="0" lang="es-ES" sz="54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5400" spc="-1" strike="noStrike">
                <a:solidFill>
                  <a:srgbClr val="262626"/>
                </a:solidFill>
                <a:latin typeface="Gill Sans MT"/>
                <a:ea typeface="DejaVu Sans"/>
              </a:rPr>
              <a:t>3. BIEN CENTRADA</a:t>
            </a:r>
            <a:endParaRPr b="0" lang="es-ES" sz="54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0" lang="es-ES" sz="5400" spc="-1" strike="noStrike">
                <a:solidFill>
                  <a:srgbClr val="262626"/>
                </a:solidFill>
                <a:latin typeface="Gill Sans MT"/>
                <a:ea typeface="DejaVu Sans"/>
              </a:rPr>
              <a:t>4. BIEN PENETRADA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412" name="Picture 2" descr=""/>
          <p:cNvPicPr/>
          <p:nvPr/>
        </p:nvPicPr>
        <p:blipFill>
          <a:blip r:embed="rId1"/>
          <a:stretch/>
        </p:blipFill>
        <p:spPr>
          <a:xfrm>
            <a:off x="510480" y="2565000"/>
            <a:ext cx="3441240" cy="259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2" descr=""/>
          <p:cNvPicPr/>
          <p:nvPr/>
        </p:nvPicPr>
        <p:blipFill>
          <a:blip r:embed="rId1"/>
          <a:stretch/>
        </p:blipFill>
        <p:spPr>
          <a:xfrm>
            <a:off x="3359520" y="260640"/>
            <a:ext cx="6480000" cy="640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2664720" y="235800"/>
            <a:ext cx="6861600" cy="13244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¿QUÉ OS PARECE ESTA RX?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15" name="Marcador de contenido 3" descr=""/>
          <p:cNvPicPr/>
          <p:nvPr/>
        </p:nvPicPr>
        <p:blipFill>
          <a:blip r:embed="rId1"/>
          <a:stretch/>
        </p:blipFill>
        <p:spPr>
          <a:xfrm>
            <a:off x="1262160" y="1643760"/>
            <a:ext cx="4689000" cy="4863240"/>
          </a:xfrm>
          <a:prstGeom prst="rect">
            <a:avLst/>
          </a:prstGeom>
          <a:ln>
            <a:noFill/>
          </a:ln>
        </p:spPr>
      </p:pic>
      <p:pic>
        <p:nvPicPr>
          <p:cNvPr id="416" name="Imagen 4" descr=""/>
          <p:cNvPicPr/>
          <p:nvPr/>
        </p:nvPicPr>
        <p:blipFill>
          <a:blip r:embed="rId2"/>
          <a:stretch/>
        </p:blipFill>
        <p:spPr>
          <a:xfrm>
            <a:off x="6672240" y="1627200"/>
            <a:ext cx="4256640" cy="4879800"/>
          </a:xfrm>
          <a:prstGeom prst="rect">
            <a:avLst/>
          </a:prstGeom>
          <a:ln>
            <a:noFill/>
          </a:ln>
        </p:spPr>
      </p:pic>
      <p:pic>
        <p:nvPicPr>
          <p:cNvPr id="417" name="Picture 12" descr=""/>
          <p:cNvPicPr/>
          <p:nvPr/>
        </p:nvPicPr>
        <p:blipFill>
          <a:blip r:embed="rId3"/>
          <a:srcRect l="2497" t="0" r="5146" b="14133"/>
          <a:stretch/>
        </p:blipFill>
        <p:spPr>
          <a:xfrm>
            <a:off x="1254600" y="26208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968040" y="204840"/>
            <a:ext cx="10192680" cy="9864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0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PATRONES RX PULMONARES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19" name="Marcador de contenido 3" descr=""/>
          <p:cNvPicPr/>
          <p:nvPr/>
        </p:nvPicPr>
        <p:blipFill>
          <a:blip r:embed="rId1"/>
          <a:stretch/>
        </p:blipFill>
        <p:spPr>
          <a:xfrm>
            <a:off x="119160" y="1412640"/>
            <a:ext cx="11808720" cy="512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8616240" y="2766600"/>
            <a:ext cx="3004200" cy="13244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0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PATRON INTERSTICIAL 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421" name="Marcador de contenido 3" descr=""/>
          <p:cNvPicPr/>
          <p:nvPr/>
        </p:nvPicPr>
        <p:blipFill>
          <a:blip r:embed="rId1"/>
          <a:stretch/>
        </p:blipFill>
        <p:spPr>
          <a:xfrm>
            <a:off x="237960" y="314280"/>
            <a:ext cx="8120520" cy="609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n 3" descr=""/>
          <p:cNvPicPr/>
          <p:nvPr/>
        </p:nvPicPr>
        <p:blipFill>
          <a:blip r:embed="rId1"/>
          <a:srcRect l="11965" t="0" r="0" b="0"/>
          <a:stretch/>
        </p:blipFill>
        <p:spPr>
          <a:xfrm rot="16200000">
            <a:off x="3452760" y="-1801800"/>
            <a:ext cx="4896000" cy="9887760"/>
          </a:xfrm>
          <a:prstGeom prst="rect">
            <a:avLst/>
          </a:prstGeom>
          <a:ln>
            <a:noFill/>
          </a:ln>
        </p:spPr>
      </p:pic>
      <p:sp>
        <p:nvSpPr>
          <p:cNvPr id="423" name="CustomShape 1"/>
          <p:cNvSpPr/>
          <p:nvPr/>
        </p:nvSpPr>
        <p:spPr>
          <a:xfrm>
            <a:off x="243000" y="5963040"/>
            <a:ext cx="11315520" cy="784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 fontScale="67000"/>
          </a:bodyPr>
          <a:p>
            <a:pPr algn="ctr">
              <a:lnSpc>
                <a:spcPct val="90000"/>
              </a:lnSpc>
            </a:pPr>
            <a:r>
              <a:rPr b="1" lang="es-ES" sz="20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PATRON INTERSTICIAL BILATERAL. Neumonía por covid. 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s-ES" sz="20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EVOLUCIóN RX UNA SEMANA.   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Marcador de contenido 3" descr=""/>
          <p:cNvPicPr/>
          <p:nvPr/>
        </p:nvPicPr>
        <p:blipFill>
          <a:blip r:embed="rId1"/>
          <a:srcRect l="4208" t="3528" r="0" b="0"/>
          <a:stretch/>
        </p:blipFill>
        <p:spPr>
          <a:xfrm>
            <a:off x="6095880" y="1484640"/>
            <a:ext cx="5544000" cy="4515120"/>
          </a:xfrm>
          <a:prstGeom prst="rect">
            <a:avLst/>
          </a:prstGeom>
          <a:ln>
            <a:noFill/>
          </a:ln>
        </p:spPr>
      </p:pic>
      <p:pic>
        <p:nvPicPr>
          <p:cNvPr id="425" name="Imagen 4" descr=""/>
          <p:cNvPicPr/>
          <p:nvPr/>
        </p:nvPicPr>
        <p:blipFill>
          <a:blip r:embed="rId2"/>
          <a:srcRect l="0" t="0" r="1656" b="3535"/>
          <a:stretch/>
        </p:blipFill>
        <p:spPr>
          <a:xfrm>
            <a:off x="119160" y="1484640"/>
            <a:ext cx="5774040" cy="451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231280" y="214200"/>
            <a:ext cx="772848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Y AHORA… ¿QUÉ VEMOS?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27" name="Marcador de contenido 3" descr=""/>
          <p:cNvPicPr/>
          <p:nvPr/>
        </p:nvPicPr>
        <p:blipFill>
          <a:blip r:embed="rId1"/>
          <a:srcRect l="0" t="4341" r="0" b="0"/>
          <a:stretch/>
        </p:blipFill>
        <p:spPr>
          <a:xfrm>
            <a:off x="2027520" y="1672560"/>
            <a:ext cx="8136360" cy="4952520"/>
          </a:xfrm>
          <a:prstGeom prst="rect">
            <a:avLst/>
          </a:prstGeom>
          <a:ln>
            <a:noFill/>
          </a:ln>
        </p:spPr>
      </p:pic>
      <p:pic>
        <p:nvPicPr>
          <p:cNvPr id="428" name="Picture 12" descr=""/>
          <p:cNvPicPr/>
          <p:nvPr/>
        </p:nvPicPr>
        <p:blipFill>
          <a:blip r:embed="rId2"/>
          <a:srcRect l="2497" t="0" r="5146" b="14133"/>
          <a:stretch/>
        </p:blipFill>
        <p:spPr>
          <a:xfrm>
            <a:off x="767520" y="158760"/>
            <a:ext cx="1306080" cy="12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842760" y="280440"/>
            <a:ext cx="1094040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PERO Y SI OS DIGO…. QUE ESTAMOS ANTE UNA: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169920" y="2897640"/>
            <a:ext cx="8890560" cy="39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MUJER </a:t>
            </a: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OBESA</a:t>
            </a: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FUMADORA</a:t>
            </a: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CON DISNEA INTENSA </a:t>
            </a: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TOMA DE ACO</a:t>
            </a:r>
            <a:endParaRPr b="0" lang="es-ES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262626"/>
                </a:solidFill>
                <a:latin typeface="Gill Sans MT"/>
                <a:ea typeface="DejaVu Sans"/>
              </a:rPr>
              <a:t>Exp Fisica: MII EMPASTADO Y CALIENTE 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431" name="Picture 2" descr=""/>
          <p:cNvPicPr/>
          <p:nvPr/>
        </p:nvPicPr>
        <p:blipFill>
          <a:blip r:embed="rId1"/>
          <a:stretch/>
        </p:blipFill>
        <p:spPr>
          <a:xfrm>
            <a:off x="5716080" y="1832760"/>
            <a:ext cx="3131280" cy="231876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32" name="Picture 2" descr=""/>
          <p:cNvPicPr/>
          <p:nvPr/>
        </p:nvPicPr>
        <p:blipFill>
          <a:blip r:embed="rId2"/>
          <a:srcRect l="0" t="6337" r="0" b="10099"/>
          <a:stretch/>
        </p:blipFill>
        <p:spPr>
          <a:xfrm>
            <a:off x="9061200" y="1703880"/>
            <a:ext cx="2698200" cy="2405160"/>
          </a:xfrm>
          <a:prstGeom prst="rect">
            <a:avLst/>
          </a:prstGeom>
          <a:ln>
            <a:noFill/>
          </a:ln>
        </p:spPr>
      </p:pic>
      <p:pic>
        <p:nvPicPr>
          <p:cNvPr id="433" name="Picture 6" descr=""/>
          <p:cNvPicPr/>
          <p:nvPr/>
        </p:nvPicPr>
        <p:blipFill>
          <a:blip r:embed="rId3"/>
          <a:stretch/>
        </p:blipFill>
        <p:spPr>
          <a:xfrm>
            <a:off x="7902000" y="4556520"/>
            <a:ext cx="4034160" cy="2020320"/>
          </a:xfrm>
          <a:prstGeom prst="rect">
            <a:avLst/>
          </a:prstGeom>
          <a:ln>
            <a:noFill/>
          </a:ln>
        </p:spPr>
      </p:pic>
      <p:pic>
        <p:nvPicPr>
          <p:cNvPr id="434" name="Picture 8" descr=""/>
          <p:cNvPicPr/>
          <p:nvPr/>
        </p:nvPicPr>
        <p:blipFill>
          <a:blip r:embed="rId4"/>
          <a:stretch/>
        </p:blipFill>
        <p:spPr>
          <a:xfrm>
            <a:off x="5202720" y="4374360"/>
            <a:ext cx="2614680" cy="231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299520" y="361080"/>
            <a:ext cx="1159272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TROMBOEMBOLISMO PULMONAR (TEP) MASIVO bilateral.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36" name="Marcador de contenido 3" descr=""/>
          <p:cNvPicPr/>
          <p:nvPr/>
        </p:nvPicPr>
        <p:blipFill>
          <a:blip r:embed="rId1"/>
          <a:srcRect l="0" t="4341" r="0" b="0"/>
          <a:stretch/>
        </p:blipFill>
        <p:spPr>
          <a:xfrm>
            <a:off x="2567520" y="1876320"/>
            <a:ext cx="6696000" cy="4585320"/>
          </a:xfrm>
          <a:prstGeom prst="rect">
            <a:avLst/>
          </a:prstGeom>
          <a:ln w="44280">
            <a:solidFill>
              <a:schemeClr val="accent1"/>
            </a:solidFill>
            <a:round/>
          </a:ln>
        </p:spPr>
      </p:pic>
      <p:sp>
        <p:nvSpPr>
          <p:cNvPr id="437" name="CustomShape 2"/>
          <p:cNvSpPr/>
          <p:nvPr/>
        </p:nvSpPr>
        <p:spPr>
          <a:xfrm>
            <a:off x="4052880" y="3459960"/>
            <a:ext cx="530280" cy="70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f59f17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8" name="CustomShape 3"/>
          <p:cNvSpPr/>
          <p:nvPr/>
        </p:nvSpPr>
        <p:spPr>
          <a:xfrm flipH="1">
            <a:off x="7050600" y="3943440"/>
            <a:ext cx="1277280" cy="70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f59f17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>
            <a:alpha val="6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 descr=""/>
          <p:cNvPicPr/>
          <p:nvPr/>
        </p:nvPicPr>
        <p:blipFill>
          <a:blip r:embed="rId1"/>
          <a:srcRect l="0" t="15734" r="0" b="0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600200" y="1357920"/>
            <a:ext cx="8990640" cy="1644840"/>
          </a:xfrm>
          <a:prstGeom prst="rect">
            <a:avLst/>
          </a:prstGeom>
          <a:noFill/>
          <a:ln w="381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74320" rIns="274320" tIns="182880" bIns="182880" anchor="ctr" anchorCtr="1">
            <a:normAutofit/>
          </a:bodyPr>
          <a:p>
            <a:pPr algn="ctr">
              <a:lnSpc>
                <a:spcPct val="90000"/>
              </a:lnSpc>
            </a:pPr>
            <a:r>
              <a:rPr b="0" i="1" lang="es-ES" sz="3800" spc="194" strike="noStrike" cap="all">
                <a:solidFill>
                  <a:srgbClr val="ffffff"/>
                </a:solidFill>
                <a:latin typeface="Gill Sans MT"/>
                <a:ea typeface="DejaVu Sans"/>
              </a:rPr>
              <a:t>Abc</a:t>
            </a:r>
            <a:r>
              <a:rPr b="0" lang="es-ES" sz="3800" spc="194" strike="noStrike" cap="all">
                <a:solidFill>
                  <a:srgbClr val="ffffff"/>
                </a:solidFill>
                <a:latin typeface="Gill Sans MT"/>
                <a:ea typeface="DejaVu Sans"/>
              </a:rPr>
              <a:t> del paciente respiratorio en urgencias</a:t>
            </a:r>
            <a:endParaRPr b="0" lang="es-ES" sz="3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1487520" y="116640"/>
            <a:ext cx="9480600" cy="118764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Mujer con Ca de Ovario y disnea…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40" name="Marcador de contenido 3" descr=""/>
          <p:cNvPicPr/>
          <p:nvPr/>
        </p:nvPicPr>
        <p:blipFill>
          <a:blip r:embed="rId1"/>
          <a:stretch/>
        </p:blipFill>
        <p:spPr>
          <a:xfrm>
            <a:off x="191520" y="1484640"/>
            <a:ext cx="5256000" cy="4607640"/>
          </a:xfrm>
          <a:prstGeom prst="rect">
            <a:avLst/>
          </a:prstGeom>
          <a:ln>
            <a:noFill/>
          </a:ln>
        </p:spPr>
      </p:pic>
      <p:pic>
        <p:nvPicPr>
          <p:cNvPr id="441" name="Picture 2" descr=""/>
          <p:cNvPicPr/>
          <p:nvPr/>
        </p:nvPicPr>
        <p:blipFill>
          <a:blip r:embed="rId2"/>
          <a:stretch/>
        </p:blipFill>
        <p:spPr>
          <a:xfrm>
            <a:off x="5879880" y="1581120"/>
            <a:ext cx="5511600" cy="4511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Marcador de contenido 3" descr=""/>
          <p:cNvPicPr/>
          <p:nvPr/>
        </p:nvPicPr>
        <p:blipFill>
          <a:blip r:embed="rId1"/>
          <a:stretch/>
        </p:blipFill>
        <p:spPr>
          <a:xfrm>
            <a:off x="263520" y="836640"/>
            <a:ext cx="5688000" cy="5725800"/>
          </a:xfrm>
          <a:prstGeom prst="rect">
            <a:avLst/>
          </a:prstGeom>
          <a:ln>
            <a:noFill/>
          </a:ln>
        </p:spPr>
      </p:pic>
      <p:pic>
        <p:nvPicPr>
          <p:cNvPr id="443" name="Marcador de contenido 3" descr=""/>
          <p:cNvPicPr/>
          <p:nvPr/>
        </p:nvPicPr>
        <p:blipFill>
          <a:blip r:embed="rId2"/>
          <a:stretch/>
        </p:blipFill>
        <p:spPr>
          <a:xfrm>
            <a:off x="6276240" y="827640"/>
            <a:ext cx="5507640" cy="572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2231280" y="964800"/>
            <a:ext cx="7728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2"/>
          <p:cNvSpPr/>
          <p:nvPr/>
        </p:nvSpPr>
        <p:spPr>
          <a:xfrm>
            <a:off x="2231280" y="2638080"/>
            <a:ext cx="7728480" cy="31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6" name="Picture 2" descr=""/>
          <p:cNvPicPr/>
          <p:nvPr/>
        </p:nvPicPr>
        <p:blipFill>
          <a:blip r:embed="rId1"/>
          <a:srcRect l="5967" t="0" r="6901" b="0"/>
          <a:stretch/>
        </p:blipFill>
        <p:spPr>
          <a:xfrm>
            <a:off x="145800" y="785880"/>
            <a:ext cx="5630760" cy="5306760"/>
          </a:xfrm>
          <a:prstGeom prst="rect">
            <a:avLst/>
          </a:prstGeom>
          <a:ln>
            <a:noFill/>
          </a:ln>
        </p:spPr>
      </p:pic>
      <p:pic>
        <p:nvPicPr>
          <p:cNvPr id="447" name="Picture 4" descr=""/>
          <p:cNvPicPr/>
          <p:nvPr/>
        </p:nvPicPr>
        <p:blipFill>
          <a:blip r:embed="rId2"/>
          <a:srcRect l="5797" t="0" r="3740" b="0"/>
          <a:stretch/>
        </p:blipFill>
        <p:spPr>
          <a:xfrm>
            <a:off x="5951880" y="774720"/>
            <a:ext cx="6166800" cy="5306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2" descr=""/>
          <p:cNvPicPr/>
          <p:nvPr/>
        </p:nvPicPr>
        <p:blipFill>
          <a:blip r:embed="rId1"/>
          <a:stretch/>
        </p:blipFill>
        <p:spPr>
          <a:xfrm>
            <a:off x="2855520" y="350640"/>
            <a:ext cx="7349400" cy="6156360"/>
          </a:xfrm>
          <a:prstGeom prst="rect">
            <a:avLst/>
          </a:prstGeom>
          <a:ln>
            <a:noFill/>
          </a:ln>
        </p:spPr>
      </p:pic>
      <p:pic>
        <p:nvPicPr>
          <p:cNvPr id="449" name="Picture 6" descr=""/>
          <p:cNvPicPr/>
          <p:nvPr/>
        </p:nvPicPr>
        <p:blipFill>
          <a:blip r:embed="rId2"/>
          <a:stretch/>
        </p:blipFill>
        <p:spPr>
          <a:xfrm>
            <a:off x="191520" y="116640"/>
            <a:ext cx="1979640" cy="197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2231280" y="964800"/>
            <a:ext cx="7728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2"/>
          <p:cNvSpPr/>
          <p:nvPr/>
        </p:nvSpPr>
        <p:spPr>
          <a:xfrm>
            <a:off x="2231280" y="2638080"/>
            <a:ext cx="7728480" cy="31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2" name="Picture 4" descr=""/>
          <p:cNvPicPr/>
          <p:nvPr/>
        </p:nvPicPr>
        <p:blipFill>
          <a:blip r:embed="rId1"/>
          <a:stretch/>
        </p:blipFill>
        <p:spPr>
          <a:xfrm>
            <a:off x="6464160" y="559080"/>
            <a:ext cx="5535720" cy="5389200"/>
          </a:xfrm>
          <a:prstGeom prst="rect">
            <a:avLst/>
          </a:prstGeom>
          <a:ln>
            <a:noFill/>
          </a:ln>
        </p:spPr>
      </p:pic>
      <p:pic>
        <p:nvPicPr>
          <p:cNvPr id="453" name="Picture 2" descr=""/>
          <p:cNvPicPr/>
          <p:nvPr/>
        </p:nvPicPr>
        <p:blipFill>
          <a:blip r:embed="rId2"/>
          <a:srcRect l="17211" t="0" r="0" b="8004"/>
          <a:stretch/>
        </p:blipFill>
        <p:spPr>
          <a:xfrm>
            <a:off x="350640" y="503280"/>
            <a:ext cx="5960520" cy="534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838080" y="31284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rm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CONCLUSIONES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207720" y="1227240"/>
            <a:ext cx="11775240" cy="557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“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A, B, C” del paciente respiratorio: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anamnesis específica para el paciente con disnea.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Saber indicar e 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interpretar la </a:t>
            </a:r>
            <a:r>
              <a:rPr b="1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gasometría arterial (IMPRESCINDIBLE!!)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Recordar la 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correspondencia pO2-SatO2 %.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Indicación del </a:t>
            </a:r>
            <a:r>
              <a:rPr b="1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dispositivo de oxigenoterapia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 función necesidades paciente.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NAC: 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Recordar uso de escalas de severidad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y criterios de UCI (son, instrumentos de apoyo, con limitaciones).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NN</a:t>
            </a: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: Recordar condiciones del paciente y tiempo de ingreso anterior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para dirigir el tto antibiótico.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EPOC: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Tratamiento en 4 pilares: 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ntibiótico, 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B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roncodilatación, 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C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orticoides, </a:t>
            </a:r>
            <a:r>
              <a:rPr b="0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D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ar oxígeno (Regla mnemotécnica </a:t>
            </a:r>
            <a:r>
              <a:rPr b="0" i="1" lang="es-ES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ABCD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343080" indent="-34200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70c0"/>
                </a:solidFill>
                <a:latin typeface="Gill Sans MT"/>
                <a:ea typeface="DejaVu Sans"/>
              </a:rPr>
              <a:t>Y…atreverse a ver muchas radiografías, interpretarlas, comentarlas y ¡fallar! (no pasa nada).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pic>
        <p:nvPicPr>
          <p:cNvPr id="456" name="Picture 2" descr=""/>
          <p:cNvPicPr/>
          <p:nvPr/>
        </p:nvPicPr>
        <p:blipFill>
          <a:blip r:embed="rId1"/>
          <a:stretch/>
        </p:blipFill>
        <p:spPr>
          <a:xfrm>
            <a:off x="9552240" y="1556640"/>
            <a:ext cx="2159640" cy="153576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1415520" y="281520"/>
            <a:ext cx="9072360" cy="129528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¡¡¡GRACIAS Y BIENVENIDOS AL CHUB!!!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58" name="Picture 4" descr=""/>
          <p:cNvPicPr/>
          <p:nvPr/>
        </p:nvPicPr>
        <p:blipFill>
          <a:blip r:embed="rId1"/>
          <a:stretch/>
        </p:blipFill>
        <p:spPr>
          <a:xfrm>
            <a:off x="5951880" y="1772640"/>
            <a:ext cx="5512320" cy="46076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459" name="Picture 2" descr=""/>
          <p:cNvPicPr/>
          <p:nvPr/>
        </p:nvPicPr>
        <p:blipFill>
          <a:blip r:embed="rId2"/>
          <a:stretch/>
        </p:blipFill>
        <p:spPr>
          <a:xfrm>
            <a:off x="726840" y="1935000"/>
            <a:ext cx="5029560" cy="428328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389960" y="746280"/>
            <a:ext cx="773640" cy="58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A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N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A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M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N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E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S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I</a:t>
            </a:r>
            <a:br/>
            <a:r>
              <a:rPr b="0" lang="es-ES" sz="4000" spc="-1" strike="noStrike">
                <a:solidFill>
                  <a:srgbClr val="002060"/>
                </a:solidFill>
                <a:latin typeface="Gill Sans MT"/>
                <a:ea typeface="DejaVu Sans"/>
              </a:rPr>
              <a:t>S</a:t>
            </a:r>
            <a:br/>
            <a:endParaRPr b="0" lang="es-ES" sz="40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3479760" y="746280"/>
            <a:ext cx="8115840" cy="154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548640" indent="-4104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Wingdings 2" charset="2"/>
              <a:buChar char=""/>
            </a:pPr>
            <a:r>
              <a:rPr b="1" i="1" lang="es-ES" sz="2000" spc="-1" strike="noStrike" u="sng">
                <a:solidFill>
                  <a:srgbClr val="002060"/>
                </a:solidFill>
                <a:uFillTx/>
                <a:latin typeface="Gill Sans MT"/>
                <a:ea typeface="DejaVu Sans"/>
              </a:rPr>
              <a:t>ANTECEDENTES FAMILIARES Y PERSONALES</a:t>
            </a:r>
            <a:endParaRPr b="0" lang="es-ES" sz="2000" spc="-1" strike="noStrike">
              <a:latin typeface="Arial"/>
            </a:endParaRPr>
          </a:p>
          <a:p>
            <a:pPr lvl="1" marL="868680" indent="-28224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Historia respiratoria</a:t>
            </a:r>
            <a:endParaRPr b="0" lang="es-ES" sz="2000" spc="-1" strike="noStrike">
              <a:latin typeface="Arial"/>
            </a:endParaRPr>
          </a:p>
          <a:p>
            <a:pPr lvl="1" marL="868680" indent="-28224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Enfermedades subyacentes: cardíacas, neurológicas, psiquiátricas, etc.</a:t>
            </a:r>
            <a:endParaRPr b="0" lang="es-ES" sz="2000" spc="-1" strike="noStrike">
              <a:latin typeface="Arial"/>
            </a:endParaRPr>
          </a:p>
          <a:p>
            <a:pPr lvl="1" marL="868680" indent="-28224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Intervenciones quirúrgicas.</a:t>
            </a:r>
            <a:endParaRPr b="0" lang="es-ES" sz="2000" spc="-1" strike="noStrike">
              <a:latin typeface="Arial"/>
            </a:endParaRPr>
          </a:p>
          <a:p>
            <a:pPr marL="585360">
              <a:lnSpc>
                <a:spcPct val="90000"/>
              </a:lnSpc>
              <a:spcBef>
                <a:spcPts val="374"/>
              </a:spcBef>
            </a:pPr>
            <a:endParaRPr b="0" lang="es-ES" sz="2000" spc="-1" strike="noStrike">
              <a:latin typeface="Arial"/>
            </a:endParaRPr>
          </a:p>
          <a:p>
            <a:pPr marL="585360">
              <a:lnSpc>
                <a:spcPct val="90000"/>
              </a:lnSpc>
              <a:spcBef>
                <a:spcPts val="374"/>
              </a:spcBef>
            </a:pPr>
            <a:endParaRPr b="0" lang="es-ES" sz="2000" spc="-1" strike="noStrike">
              <a:latin typeface="Arial"/>
            </a:endParaRPr>
          </a:p>
          <a:p>
            <a:pPr marL="585360">
              <a:lnSpc>
                <a:spcPct val="90000"/>
              </a:lnSpc>
              <a:spcBef>
                <a:spcPts val="374"/>
              </a:spcBef>
            </a:pPr>
            <a:endParaRPr b="0" lang="es-ES" sz="2000" spc="-1" strike="noStrike">
              <a:latin typeface="Arial"/>
            </a:endParaRPr>
          </a:p>
          <a:p>
            <a:pPr marL="585360">
              <a:lnSpc>
                <a:spcPct val="90000"/>
              </a:lnSpc>
              <a:spcBef>
                <a:spcPts val="374"/>
              </a:spcBef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3601440" y="2293200"/>
            <a:ext cx="8115840" cy="347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280">
              <a:lnSpc>
                <a:spcPct val="80000"/>
              </a:lnSpc>
              <a:buClr>
                <a:srgbClr val="000000"/>
              </a:buClr>
              <a:buFont typeface="Wingdings 2" charset="2"/>
              <a:buChar char=""/>
            </a:pPr>
            <a:r>
              <a:rPr b="1" lang="es-ES" sz="2000" spc="-1" strike="noStrike">
                <a:solidFill>
                  <a:srgbClr val="002060"/>
                </a:solidFill>
                <a:latin typeface="Gill Sans MT"/>
                <a:ea typeface="DejaVu Sans"/>
              </a:rPr>
              <a:t>     </a:t>
            </a:r>
            <a:r>
              <a:rPr b="1" i="1" lang="es-ES" sz="2000" spc="-1" strike="noStrike" u="sng">
                <a:solidFill>
                  <a:srgbClr val="002060"/>
                </a:solidFill>
                <a:uFillTx/>
                <a:latin typeface="Gill Sans MT"/>
                <a:ea typeface="DejaVu Sans"/>
              </a:rPr>
              <a:t>ENFERMEDAD ACTUAL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1" marL="457200" indent="-215280">
              <a:lnSpc>
                <a:spcPct val="80000"/>
              </a:lnSpc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Inicio de la clínica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1" marL="457200" indent="-215280">
              <a:lnSpc>
                <a:spcPct val="80000"/>
              </a:lnSpc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Características de la DISNEA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endParaRPr b="0" lang="es-ES" sz="2000" spc="-1" strike="noStrike">
              <a:latin typeface="Arial"/>
            </a:endParaRPr>
          </a:p>
          <a:p>
            <a:pPr lvl="2" marL="1257480" indent="-3420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Forma de presentación, posición, intensidad (escala mMRC).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1" marL="457200" indent="-215280">
              <a:lnSpc>
                <a:spcPct val="80000"/>
              </a:lnSpc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Síntomas acompañantes</a:t>
            </a:r>
            <a:endParaRPr b="0" lang="es-ES" sz="2000" spc="-1" strike="noStrike">
              <a:latin typeface="Arial"/>
            </a:endParaRPr>
          </a:p>
          <a:p>
            <a:pPr lvl="2" marL="1257480" indent="-3420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Tos/fiebre/edemas en miembros inferiores/dolor torácico</a:t>
            </a:r>
            <a:endParaRPr b="0" lang="es-ES" sz="2000" spc="-1" strike="noStrike">
              <a:latin typeface="Arial"/>
            </a:endParaRPr>
          </a:p>
          <a:p>
            <a:pPr marL="914400"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1" marL="457200" indent="-215280">
              <a:lnSpc>
                <a:spcPct val="80000"/>
              </a:lnSpc>
              <a:buClr>
                <a:srgbClr val="000000"/>
              </a:buClr>
              <a:buFont typeface="Wingdings 2" charset="2"/>
              <a:buChar char=""/>
            </a:pPr>
            <a:r>
              <a:rPr b="0" lang="es-ES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Factores precipitantes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2" marL="1257480" indent="-3420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Reposo/viajes. Traumatismos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2" marL="1257480" indent="-3420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Ingesta cuerpo extraño/cuadro catarral/inhalación de gases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  <a:p>
            <a:pPr lvl="2" marL="1257480" indent="-3420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Situación emocional especial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838080" y="280800"/>
            <a:ext cx="10514520" cy="775800"/>
          </a:xfrm>
          <a:prstGeom prst="rect">
            <a:avLst/>
          </a:prstGeom>
          <a:solidFill>
            <a:srgbClr val="ffffff"/>
          </a:solidFill>
          <a:ln w="3168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>
            <a:noAutofit/>
          </a:bodyPr>
          <a:p>
            <a:pPr algn="ctr">
              <a:lnSpc>
                <a:spcPct val="90000"/>
              </a:lnSpc>
            </a:pPr>
            <a:r>
              <a:rPr b="1" lang="es-ES" sz="2800" spc="194" strike="noStrike" cap="all">
                <a:solidFill>
                  <a:srgbClr val="262626"/>
                </a:solidFill>
                <a:latin typeface="Gill Sans MT"/>
                <a:ea typeface="DejaVu Sans"/>
              </a:rPr>
              <a:t>Exploración física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060920" y="1739880"/>
            <a:ext cx="287676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GENERAL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060920" y="3251520"/>
            <a:ext cx="287676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SIGNOS VITALES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1066680" y="4866840"/>
            <a:ext cx="2876760" cy="775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Gill Sans MT"/>
                <a:ea typeface="DejaVu Sans"/>
              </a:rPr>
              <a:t>DINÁMICA RESPIRATORIA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4782960" y="184752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6"/>
          <p:cNvSpPr/>
          <p:nvPr/>
        </p:nvSpPr>
        <p:spPr>
          <a:xfrm>
            <a:off x="4782960" y="335916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7"/>
          <p:cNvSpPr/>
          <p:nvPr/>
        </p:nvSpPr>
        <p:spPr>
          <a:xfrm>
            <a:off x="4782960" y="4974840"/>
            <a:ext cx="913320" cy="56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8"/>
          <p:cNvSpPr/>
          <p:nvPr/>
        </p:nvSpPr>
        <p:spPr>
          <a:xfrm>
            <a:off x="6095880" y="1762920"/>
            <a:ext cx="526392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Estado general, nivel de consciencia, hidratación, coloración de piel y mucosas, relleno capilar, tolerancia al decúbito, exploración por regiones corporales, etc.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60" name="CustomShape 9"/>
          <p:cNvSpPr/>
          <p:nvPr/>
        </p:nvSpPr>
        <p:spPr>
          <a:xfrm>
            <a:off x="6089040" y="3455280"/>
            <a:ext cx="5263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T.A, FC, FR, SatO2, Tª.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61" name="CustomShape 10"/>
          <p:cNvSpPr/>
          <p:nvPr/>
        </p:nvSpPr>
        <p:spPr>
          <a:xfrm>
            <a:off x="6089040" y="5022000"/>
            <a:ext cx="52639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  <a:ea typeface="DejaVu Sans"/>
              </a:rPr>
              <a:t>Frecuencia respiratoria, uso de musculatura respiratoria accesoria (inspiratoria/espiratoria), </a:t>
            </a:r>
            <a:r>
              <a:rPr b="1" lang="es-ES" sz="1800" spc="-1" strike="noStrike">
                <a:solidFill>
                  <a:srgbClr val="ff0000"/>
                </a:solidFill>
                <a:latin typeface="Gill Sans MT"/>
                <a:ea typeface="DejaVu Sans"/>
              </a:rPr>
              <a:t>respiración abdominal (en balancín).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19741</TotalTime>
  <Application>LibreOffice/6.4.5.2$Windows_X86_64 LibreOffice_project/a726b36747cf2001e06b58ad5db1aa3a9a1872d6</Application>
  <Words>3237</Words>
  <Paragraphs>449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2020-10-28T17:28:05Z</dcterms:created>
  <dc:creator>usuario</dc:creator>
  <dc:description/>
  <dc:language>es-ES</dc:language>
  <cp:lastModifiedBy>NURIA MATALLANA ENCINAS</cp:lastModifiedBy>
  <dcterms:modified xsi:type="dcterms:W3CDTF">2022-06-06T21:52:49Z</dcterms:modified>
  <cp:revision>143</cp:revision>
  <dc:subject/>
  <dc:title>Manejo del paciente con  patología respiratoria en urgencias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13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76</vt:i4>
  </property>
</Properties>
</file>